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  <p:sldMasterId id="2147483667" r:id="rId4"/>
    <p:sldMasterId id="2147483682" r:id="rId5"/>
    <p:sldMasterId id="2147483686" r:id="rId6"/>
  </p:sldMasterIdLst>
  <p:notesMasterIdLst>
    <p:notesMasterId r:id="rId58"/>
  </p:notesMasterIdLst>
  <p:handoutMasterIdLst>
    <p:handoutMasterId r:id="rId59"/>
  </p:handoutMasterIdLst>
  <p:sldIdLst>
    <p:sldId id="298" r:id="rId7"/>
    <p:sldId id="299" r:id="rId8"/>
    <p:sldId id="390" r:id="rId9"/>
    <p:sldId id="322" r:id="rId10"/>
    <p:sldId id="377" r:id="rId11"/>
    <p:sldId id="386" r:id="rId12"/>
    <p:sldId id="387" r:id="rId13"/>
    <p:sldId id="389" r:id="rId14"/>
    <p:sldId id="376" r:id="rId15"/>
    <p:sldId id="333" r:id="rId16"/>
    <p:sldId id="334" r:id="rId17"/>
    <p:sldId id="323" r:id="rId18"/>
    <p:sldId id="335" r:id="rId19"/>
    <p:sldId id="337" r:id="rId20"/>
    <p:sldId id="339" r:id="rId21"/>
    <p:sldId id="340" r:id="rId22"/>
    <p:sldId id="341" r:id="rId23"/>
    <p:sldId id="392" r:id="rId24"/>
    <p:sldId id="393" r:id="rId25"/>
    <p:sldId id="342" r:id="rId26"/>
    <p:sldId id="344" r:id="rId27"/>
    <p:sldId id="345" r:id="rId28"/>
    <p:sldId id="338" r:id="rId29"/>
    <p:sldId id="346" r:id="rId30"/>
    <p:sldId id="391" r:id="rId31"/>
    <p:sldId id="379" r:id="rId32"/>
    <p:sldId id="395" r:id="rId33"/>
    <p:sldId id="396" r:id="rId34"/>
    <p:sldId id="397" r:id="rId35"/>
    <p:sldId id="398" r:id="rId36"/>
    <p:sldId id="399" r:id="rId37"/>
    <p:sldId id="400" r:id="rId38"/>
    <p:sldId id="394" r:id="rId39"/>
    <p:sldId id="343" r:id="rId40"/>
    <p:sldId id="354" r:id="rId41"/>
    <p:sldId id="355" r:id="rId42"/>
    <p:sldId id="405" r:id="rId43"/>
    <p:sldId id="406" r:id="rId44"/>
    <p:sldId id="407" r:id="rId45"/>
    <p:sldId id="408" r:id="rId46"/>
    <p:sldId id="409" r:id="rId47"/>
    <p:sldId id="410" r:id="rId48"/>
    <p:sldId id="411" r:id="rId49"/>
    <p:sldId id="412" r:id="rId50"/>
    <p:sldId id="357" r:id="rId51"/>
    <p:sldId id="358" r:id="rId52"/>
    <p:sldId id="359" r:id="rId53"/>
    <p:sldId id="360" r:id="rId54"/>
    <p:sldId id="361" r:id="rId55"/>
    <p:sldId id="362" r:id="rId56"/>
    <p:sldId id="296" r:id="rId5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9" autoAdjust="0"/>
    <p:restoredTop sz="87526" autoAdjust="0"/>
  </p:normalViewPr>
  <p:slideViewPr>
    <p:cSldViewPr snapToGrid="0">
      <p:cViewPr varScale="1">
        <p:scale>
          <a:sx n="51" d="100"/>
          <a:sy n="51" d="100"/>
        </p:scale>
        <p:origin x="-76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142" Type="http://schemas.microsoft.com/office/2015/10/relationships/revisionInfo" Target="revisionInfo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D2F3D5-FC6D-4BAD-8FD0-CBFB83D68AE6}" type="datetime1">
              <a:rPr lang="ru-RU" smtClean="0"/>
              <a:t>26.10.2023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FB893-0FFF-4C7C-B648-8CDDC0CCCD58}" type="datetime1">
              <a:rPr lang="ru-RU" smtClean="0"/>
              <a:pPr/>
              <a:t>26.10.2023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22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71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3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7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1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8"/>
            <a:ext cx="3600450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3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8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3" y="4061053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91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83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3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3" y="414887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91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12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5" y="1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" y="4110774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3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10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91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7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3" y="186980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6" y="2994155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61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35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8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73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8" y="2020362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7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14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6178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" y="13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10" y="3957705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10" y="4306722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10" y="4655739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10" y="5004756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1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7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02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8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08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3" y="1511480"/>
            <a:ext cx="3600451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3" y="1511475"/>
            <a:ext cx="360045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73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31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6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08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18177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979520" y="6540500"/>
            <a:ext cx="226619" cy="42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4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8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3" y="406106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2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90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3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3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3" y="414889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91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2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4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 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5" y="3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" y="411079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3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2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82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91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23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3" y="186982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3" y="2994171"/>
            <a:ext cx="6641627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7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45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07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2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8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908" y="2020362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7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3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80090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" y="30"/>
            <a:ext cx="9780103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19" y="3957705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19" y="4306722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19" y="4655739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19" y="5004756"/>
            <a:ext cx="2910343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2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59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2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2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2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Текст 4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908" y="1511250"/>
            <a:ext cx="5472113" cy="4680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2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2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49" y="1511480"/>
            <a:ext cx="3600451" cy="4679249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60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2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3" name="Текст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5" y="1512000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Текст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5" y="1507535"/>
            <a:ext cx="2160588" cy="467925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5" y="1507535"/>
            <a:ext cx="2160588" cy="468371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71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2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191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6808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70000"/>
              </a:lnSpc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5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51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8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63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91" y="2020361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4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Введите подпись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=""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6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Спасибо за внимание!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Номер телефона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5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Веб-сайт компании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2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/>
        </p:nvSpPr>
        <p:spPr>
          <a:xfrm>
            <a:off x="9780105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7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/>
        </p:nvSpPr>
        <p:spPr>
          <a:xfrm>
            <a:off x="10243100" y="6430157"/>
            <a:ext cx="1053900" cy="365535"/>
          </a:xfrm>
          <a:prstGeom prst="rect">
            <a:avLst/>
          </a:prstGeom>
          <a:noFill/>
        </p:spPr>
        <p:txBody>
          <a:bodyPr wrap="square" lIns="91440" tIns="108000" rIns="9144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ru-RU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ru-RU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  <a:t/>
            </a:r>
            <a:br>
              <a:rPr lang="ru-RU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ru-RU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ru-RU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rtl="0"/>
            <a:endParaRPr lang="ru-RU" noProof="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/>
        </p:nvSpPr>
        <p:spPr>
          <a:xfrm>
            <a:off x="9780112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/>
        </p:nvSpPr>
        <p:spPr>
          <a:xfrm>
            <a:off x="978011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/>
        </p:nvSpPr>
        <p:spPr>
          <a:xfrm>
            <a:off x="10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/>
        </p:nvSpPr>
        <p:spPr>
          <a:xfrm>
            <a:off x="10243103" y="6430161"/>
            <a:ext cx="1053900" cy="365535"/>
          </a:xfrm>
          <a:prstGeom prst="rect">
            <a:avLst/>
          </a:prstGeom>
          <a:noFill/>
        </p:spPr>
        <p:txBody>
          <a:bodyPr wrap="square" lIns="91440" tIns="108000" rIns="9144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/>
        </p:nvCxnSpPr>
        <p:spPr>
          <a:xfrm flipH="1">
            <a:off x="7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94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538"/>
              </a:buClr>
              <a:buSzPts val="14000"/>
              <a:buFont typeface="Arial"/>
              <a:buNone/>
              <a:defRPr sz="14000" b="0" i="0" u="none" strike="noStrike" cap="none">
                <a:solidFill>
                  <a:srgbClr val="2A353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rmAutofit/>
          </a:bodyPr>
          <a:lstStyle>
            <a:lvl1pPr marL="457200" marR="0" lvl="0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52425" algn="l" rtl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3F3F3F"/>
              </a:buClr>
              <a:buSzPts val="1950"/>
              <a:buFont typeface="PT Sans"/>
              <a:buChar char="•"/>
              <a:defRPr sz="2600" b="0" i="0" u="none" strike="noStrike" cap="non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979520" y="6540500"/>
            <a:ext cx="226619" cy="42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kern="0" smtClean="0"/>
              <a:pPr/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05332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2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24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=""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19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адпись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3" y="6430167"/>
            <a:ext cx="1053900" cy="365535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ru-RU" sz="2500" b="1" spc="-100" dirty="0">
                <a:solidFill>
                  <a:srgbClr val="25C6E3"/>
                </a:solidFill>
                <a:latin typeface="Corbel"/>
              </a:rPr>
              <a:t>TREY</a:t>
            </a:r>
            <a:r>
              <a:rPr lang="ru-RU" sz="1600" b="1" spc="-100" dirty="0">
                <a:solidFill>
                  <a:srgbClr val="25C6E3"/>
                </a:solidFill>
                <a:latin typeface="Corbel"/>
              </a:rPr>
              <a:t> </a:t>
            </a:r>
            <a:br>
              <a:rPr lang="ru-RU" sz="1600" b="1" spc="-100" dirty="0">
                <a:solidFill>
                  <a:srgbClr val="25C6E3"/>
                </a:solidFill>
                <a:latin typeface="Corbel"/>
              </a:rPr>
            </a:br>
            <a:r>
              <a:rPr lang="ru-RU" sz="1200" spc="14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orbel"/>
              </a:rPr>
              <a:t>research</a:t>
            </a:r>
            <a:endParaRPr lang="ru-RU" sz="1200" spc="140" dirty="0">
              <a:solidFill>
                <a:prstClr val="black">
                  <a:lumMod val="75000"/>
                  <a:lumOff val="25000"/>
                </a:prstClr>
              </a:solidFill>
              <a:latin typeface="Corbel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2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13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3" b="1538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4948" y="2799183"/>
            <a:ext cx="10867052" cy="2211356"/>
          </a:xfrm>
        </p:spPr>
        <p:txBody>
          <a:bodyPr rtlCol="0"/>
          <a:lstStyle/>
          <a:p>
            <a:pPr>
              <a:lnSpc>
                <a:spcPct val="100000"/>
              </a:lnSpc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4.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Антикоррупционные механизмы управления образовательными и научными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организациями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86" y="5019871"/>
            <a:ext cx="8487950" cy="657652"/>
          </a:xfrm>
        </p:spPr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802432" y="317850"/>
            <a:ext cx="11103429" cy="718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Федеральный закон «Об образовании в Российской Федерации» </a:t>
            </a:r>
            <a:endParaRPr lang="ru-RU" sz="2400" b="1" kern="0" dirty="0" smtClean="0">
              <a:solidFill>
                <a:srgbClr val="C00000"/>
              </a:solidFill>
              <a:cs typeface="Arial"/>
              <a:sym typeface="Arial"/>
            </a:endParaRPr>
          </a:p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 smtClean="0">
                <a:solidFill>
                  <a:srgbClr val="C00000"/>
                </a:solidFill>
                <a:cs typeface="Arial"/>
                <a:sym typeface="Arial"/>
              </a:rPr>
              <a:t>от </a:t>
            </a: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29 декабря 2012 г. № 273-ФЗ</a:t>
            </a:r>
            <a:endParaRPr sz="2400" b="1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9838" y="1334574"/>
            <a:ext cx="110847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>
              <a:buFont typeface="Wingdings" panose="05000000000000000000" pitchFamily="2" charset="2"/>
              <a:buChar char="Ø"/>
            </a:pPr>
            <a:r>
              <a:rPr lang="ru-RU" sz="2000" i="1" dirty="0" smtClean="0"/>
              <a:t>закреплены </a:t>
            </a:r>
            <a:r>
              <a:rPr lang="ru-RU" sz="2000" i="1" dirty="0"/>
              <a:t>основы предупреждения и преодоления конфликта интересов педагогического работника, тем самым категория «конфликт интересов» адаптирована применительно к сфере образования.</a:t>
            </a:r>
          </a:p>
          <a:p>
            <a:pPr indent="354013" algn="just"/>
            <a:endParaRPr lang="ru-RU" sz="2000" dirty="0" smtClean="0"/>
          </a:p>
          <a:p>
            <a:pPr indent="354013" algn="just"/>
            <a:r>
              <a:rPr lang="ru-RU" sz="2000" dirty="0" smtClean="0"/>
              <a:t>Ситуация </a:t>
            </a:r>
            <a:r>
              <a:rPr lang="ru-RU" sz="2000" dirty="0"/>
              <a:t>может быть признана содержащей </a:t>
            </a:r>
            <a:r>
              <a:rPr lang="ru-RU" sz="2000" b="1" dirty="0"/>
              <a:t>конфликт интересов </a:t>
            </a:r>
            <a:r>
              <a:rPr lang="ru-RU" sz="2000" b="1" dirty="0" smtClean="0"/>
              <a:t>педагогического работника</a:t>
            </a:r>
            <a:r>
              <a:rPr lang="ru-RU" sz="2000" dirty="0" smtClean="0"/>
              <a:t> </a:t>
            </a:r>
            <a:r>
              <a:rPr lang="ru-RU" sz="2000" b="1" dirty="0" smtClean="0"/>
              <a:t>при </a:t>
            </a:r>
            <a:r>
              <a:rPr lang="ru-RU" sz="2000" b="1" dirty="0"/>
              <a:t>одновременном наличии следующих условий</a:t>
            </a:r>
            <a:r>
              <a:rPr lang="ru-RU" sz="2000" dirty="0"/>
              <a:t>:</a:t>
            </a:r>
          </a:p>
          <a:p>
            <a:pPr indent="354013" algn="just"/>
            <a:r>
              <a:rPr lang="ru-RU" sz="2000" dirty="0"/>
              <a:t>- такая ситуация должна возникнуть вследствие осуществления педагогическим работником профессиональной деятельности; </a:t>
            </a:r>
          </a:p>
          <a:p>
            <a:pPr indent="354013" algn="just"/>
            <a:r>
              <a:rPr lang="ru-RU" sz="2000" dirty="0"/>
              <a:t>- необходимо, чтобы имела место личная заинтересованность в получении материальной выгоды или иного преимущества;</a:t>
            </a:r>
          </a:p>
          <a:p>
            <a:pPr indent="354013" algn="just"/>
            <a:r>
              <a:rPr lang="ru-RU" sz="2000" dirty="0"/>
              <a:t>- личная заинтересованность должна влиять или потенциально влиять на надлежащее исполнение педагогическим работником профессиональных обязанностей;</a:t>
            </a:r>
          </a:p>
          <a:p>
            <a:pPr indent="354013" algn="just"/>
            <a:r>
              <a:rPr lang="ru-RU" sz="2000" dirty="0"/>
              <a:t>- должно иметь место противоречие между личной заинтересованностью педагогического работника и интересами обучающегося, родителей (законных представителей) несовершеннолетних обучающихся либо интересами работодателя.</a:t>
            </a:r>
          </a:p>
        </p:txBody>
      </p:sp>
    </p:spTree>
    <p:extLst>
      <p:ext uri="{BB962C8B-B14F-4D97-AF65-F5344CB8AC3E}">
        <p14:creationId xmlns:p14="http://schemas.microsoft.com/office/powerpoint/2010/main" val="19505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802432" y="317850"/>
            <a:ext cx="11103429" cy="718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Федеральный закон «Об образовании в Российской Федерации» </a:t>
            </a:r>
            <a:endParaRPr lang="ru-RU" sz="2400" b="1" kern="0" dirty="0" smtClean="0">
              <a:solidFill>
                <a:srgbClr val="C00000"/>
              </a:solidFill>
              <a:cs typeface="Arial"/>
              <a:sym typeface="Arial"/>
            </a:endParaRPr>
          </a:p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 smtClean="0">
                <a:solidFill>
                  <a:srgbClr val="C00000"/>
                </a:solidFill>
                <a:cs typeface="Arial"/>
                <a:sym typeface="Arial"/>
              </a:rPr>
              <a:t>от </a:t>
            </a: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29 декабря 2012 г. № 273-ФЗ</a:t>
            </a:r>
            <a:endParaRPr sz="2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432" y="1334574"/>
            <a:ext cx="106890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800" dirty="0" smtClean="0"/>
              <a:t>Статьей 45 предусмотрено создание </a:t>
            </a:r>
            <a:r>
              <a:rPr lang="ru-RU" sz="2800" dirty="0" smtClean="0">
                <a:solidFill>
                  <a:srgbClr val="C00000"/>
                </a:solidFill>
              </a:rPr>
              <a:t>комиссий по урегулированию</a:t>
            </a:r>
            <a:r>
              <a:rPr lang="ru-RU" sz="2800" dirty="0" smtClean="0"/>
              <a:t> споров между участниками образовательных отношений (далее – комиссия), деятельность которых должна способствовать в том числе предупреждению и преодолению ситуаций, связанных с конфликтом интересов, минимизировать коррупционные риски.</a:t>
            </a:r>
          </a:p>
          <a:p>
            <a:pPr indent="354013" algn="just"/>
            <a:r>
              <a:rPr lang="ru-RU" sz="2800" dirty="0" smtClean="0"/>
              <a:t>В соответствии с требованиями указанного Федерального закона порядок создания, организации работы, принятия решений комиссией и их исполнения устанавливается локальным нормативным актом.</a:t>
            </a:r>
          </a:p>
          <a:p>
            <a:pPr indent="354013" algn="just"/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1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43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kern="0" dirty="0">
                <a:solidFill>
                  <a:srgbClr val="2A3538"/>
                </a:solidFill>
                <a:cs typeface="Arial"/>
                <a:sym typeface="Arial"/>
              </a:rPr>
              <a:t>Подход к регулированию порядка функционирования комиссий </a:t>
            </a:r>
            <a:r>
              <a:rPr lang="ru-RU" sz="2400" b="1" kern="0" dirty="0">
                <a:solidFill>
                  <a:srgbClr val="2A3538"/>
                </a:solidFill>
                <a:cs typeface="Arial"/>
                <a:sym typeface="Arial"/>
              </a:rPr>
              <a:t>зачастую формальный и не обеспечивает эффективной и независимой работы комиссии:</a:t>
            </a:r>
            <a:endParaRPr sz="2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57537"/>
              </p:ext>
            </p:extLst>
          </p:nvPr>
        </p:nvGraphicFramePr>
        <p:xfrm>
          <a:off x="720054" y="1754141"/>
          <a:ext cx="10793922" cy="4984239"/>
        </p:xfrm>
        <a:graphic>
          <a:graphicData uri="http://schemas.openxmlformats.org/drawingml/2006/table">
            <a:tbl>
              <a:tblPr firstRow="1" firstCol="1" bandRow="1"/>
              <a:tblGrid>
                <a:gridCol w="3597598"/>
                <a:gridCol w="3597598"/>
                <a:gridCol w="3598726"/>
              </a:tblGrid>
              <a:tr h="5676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818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 уделяется должного внимания процедурам принятия решений, не оговаривается кворум для принятия решений (тем самым нарушаются паритетные начала деятельности комиссий)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 реализуется принцип независимости на всех этапах работы комиссии, использование субъективных оценок при рассмотрении соответствующих споров, например, при определении конкретной ситуации как содержащей конфликт интересов, при оценке факта материальной заинтересованности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отсутствие постоянного внутреннего мониторинга ситуаций, потенциально содержащих конфликт интересов, зачастую приводит лишь к номинальному функционированию комиссии, при этом ее решения являются обязательными для всех участников (образовательных) отношений в организации, осуществляющей образовательную/научную деятельность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8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887228" cy="621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indent="354013" algn="just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kern="0" dirty="0">
                <a:solidFill>
                  <a:srgbClr val="2A3538"/>
                </a:solidFill>
                <a:cs typeface="Arial"/>
                <a:sym typeface="Arial"/>
              </a:rPr>
              <a:t>Помимо деятельности комиссии, в локальных актах предусматриваются следующие </a:t>
            </a: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меры, направленные на предотвращение конфликта интересов работника:</a:t>
            </a:r>
          </a:p>
          <a:p>
            <a:pPr indent="354013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kern="0" dirty="0" smtClean="0">
                <a:solidFill>
                  <a:srgbClr val="C00000"/>
                </a:solidFill>
                <a:cs typeface="Arial"/>
                <a:sym typeface="Arial"/>
              </a:rPr>
              <a:t></a:t>
            </a:r>
            <a:r>
              <a:rPr lang="ru-RU" sz="2400" kern="0" dirty="0" smtClean="0">
                <a:solidFill>
                  <a:srgbClr val="2A3538"/>
                </a:solidFill>
                <a:cs typeface="Arial"/>
                <a:sym typeface="Arial"/>
              </a:rPr>
              <a:t>	расширение </a:t>
            </a:r>
            <a:r>
              <a:rPr lang="ru-RU" sz="2400" kern="0" dirty="0">
                <a:solidFill>
                  <a:srgbClr val="2A3538"/>
                </a:solidFill>
                <a:cs typeface="Arial"/>
                <a:sym typeface="Arial"/>
              </a:rPr>
              <a:t>практики принятия коллегиальных решений по наиболее важным вопросам;</a:t>
            </a:r>
          </a:p>
          <a:p>
            <a:pPr indent="354013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kern="0" dirty="0" smtClean="0">
                <a:solidFill>
                  <a:srgbClr val="C00000"/>
                </a:solidFill>
                <a:cs typeface="Arial"/>
                <a:sym typeface="Arial"/>
              </a:rPr>
              <a:t></a:t>
            </a:r>
            <a:r>
              <a:rPr lang="ru-RU" sz="2400" kern="0" dirty="0" smtClean="0">
                <a:solidFill>
                  <a:srgbClr val="2A3538"/>
                </a:solidFill>
                <a:cs typeface="Arial"/>
                <a:sym typeface="Arial"/>
              </a:rPr>
              <a:t>	четкое </a:t>
            </a:r>
            <a:r>
              <a:rPr lang="ru-RU" sz="2400" kern="0" dirty="0">
                <a:solidFill>
                  <a:srgbClr val="2A3538"/>
                </a:solidFill>
                <a:cs typeface="Arial"/>
                <a:sym typeface="Arial"/>
              </a:rPr>
              <a:t>и детальное распределение полномочий между работниками, в том числе между руководителем организации и его заместителями;</a:t>
            </a:r>
          </a:p>
          <a:p>
            <a:pPr indent="354013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kern="0" dirty="0" smtClean="0">
                <a:solidFill>
                  <a:srgbClr val="C00000"/>
                </a:solidFill>
                <a:cs typeface="Arial"/>
                <a:sym typeface="Arial"/>
              </a:rPr>
              <a:t></a:t>
            </a:r>
            <a:r>
              <a:rPr lang="ru-RU" sz="2400" kern="0" dirty="0" smtClean="0">
                <a:solidFill>
                  <a:srgbClr val="2A3538"/>
                </a:solidFill>
                <a:cs typeface="Arial"/>
                <a:sym typeface="Arial"/>
              </a:rPr>
              <a:t>	ограничение </a:t>
            </a:r>
            <a:r>
              <a:rPr lang="ru-RU" sz="2400" kern="0" dirty="0">
                <a:solidFill>
                  <a:srgbClr val="2A3538"/>
                </a:solidFill>
                <a:cs typeface="Arial"/>
                <a:sym typeface="Arial"/>
              </a:rPr>
              <a:t>операций или сделок с организациями, с которыми руководитель образовательного/научного учреждения и работники либо члены их семей имеют личные связи или финансовые интересы;</a:t>
            </a:r>
          </a:p>
          <a:p>
            <a:pPr indent="354013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kern="0" dirty="0" smtClean="0">
                <a:solidFill>
                  <a:srgbClr val="C00000"/>
                </a:solidFill>
                <a:cs typeface="Arial"/>
                <a:sym typeface="Arial"/>
              </a:rPr>
              <a:t></a:t>
            </a:r>
            <a:r>
              <a:rPr lang="ru-RU" sz="2400" kern="0" dirty="0" smtClean="0">
                <a:solidFill>
                  <a:srgbClr val="2A3538"/>
                </a:solidFill>
                <a:cs typeface="Arial"/>
                <a:sym typeface="Arial"/>
              </a:rPr>
              <a:t>	предоставление </a:t>
            </a:r>
            <a:r>
              <a:rPr lang="ru-RU" sz="2400" kern="0" dirty="0">
                <a:solidFill>
                  <a:srgbClr val="2A3538"/>
                </a:solidFill>
                <a:cs typeface="Arial"/>
                <a:sym typeface="Arial"/>
              </a:rPr>
              <a:t>деклараций конфликтов интересов при приеме на определенные должности, а также систематически – работниками, замещающими определенные должности;</a:t>
            </a:r>
          </a:p>
          <a:p>
            <a:pPr indent="354013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kern="0" dirty="0" smtClean="0">
                <a:solidFill>
                  <a:srgbClr val="C00000"/>
                </a:solidFill>
                <a:cs typeface="Arial"/>
                <a:sym typeface="Arial"/>
              </a:rPr>
              <a:t></a:t>
            </a:r>
            <a:r>
              <a:rPr lang="ru-RU" sz="2400" kern="0" dirty="0" smtClean="0">
                <a:solidFill>
                  <a:srgbClr val="2A3538"/>
                </a:solidFill>
                <a:cs typeface="Arial"/>
                <a:sym typeface="Arial"/>
              </a:rPr>
              <a:t>	формирование </a:t>
            </a:r>
            <a:r>
              <a:rPr lang="ru-RU" sz="2400" kern="0" dirty="0">
                <a:solidFill>
                  <a:srgbClr val="2A3538"/>
                </a:solidFill>
                <a:cs typeface="Arial"/>
                <a:sym typeface="Arial"/>
              </a:rPr>
              <a:t>системы сбора и анализа информации об индивидуальных достижениях обучающихся, сотрудников;</a:t>
            </a:r>
          </a:p>
          <a:p>
            <a:pPr indent="354013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kern="0" dirty="0" smtClean="0">
                <a:solidFill>
                  <a:srgbClr val="C00000"/>
                </a:solidFill>
                <a:cs typeface="Arial"/>
                <a:sym typeface="Arial"/>
              </a:rPr>
              <a:t></a:t>
            </a:r>
            <a:r>
              <a:rPr lang="ru-RU" sz="2400" kern="0" dirty="0" smtClean="0">
                <a:solidFill>
                  <a:srgbClr val="2A3538"/>
                </a:solidFill>
                <a:cs typeface="Arial"/>
                <a:sym typeface="Arial"/>
              </a:rPr>
              <a:t>	обеспечение </a:t>
            </a:r>
            <a:r>
              <a:rPr lang="ru-RU" sz="2400" kern="0" dirty="0">
                <a:solidFill>
                  <a:srgbClr val="2A3538"/>
                </a:solidFill>
                <a:cs typeface="Arial"/>
                <a:sym typeface="Arial"/>
              </a:rPr>
              <a:t>прозрачности и подконтрольности реализации всех принимаемых решений и др.</a:t>
            </a:r>
          </a:p>
        </p:txBody>
      </p:sp>
    </p:spTree>
    <p:extLst>
      <p:ext uri="{BB962C8B-B14F-4D97-AF65-F5344CB8AC3E}">
        <p14:creationId xmlns:p14="http://schemas.microsoft.com/office/powerpoint/2010/main" val="33533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10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3600" kern="0" dirty="0" smtClean="0">
                <a:solidFill>
                  <a:srgbClr val="2A3538"/>
                </a:solidFill>
                <a:cs typeface="Arial"/>
                <a:sym typeface="Arial"/>
              </a:rPr>
              <a:t>Антикоррупционные механизмы управления образовательными и научными организациями</a:t>
            </a:r>
            <a:endParaRPr sz="3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054" y="1825022"/>
            <a:ext cx="106556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dirty="0"/>
              <a:t>В законодательным актах комплексного регулирования, основным предметом которых являются общие вопросы предупреждения и пресечения коррупции, упоминание образовательных и научных организаций осуществляется в основном в следующих аспектах:</a:t>
            </a:r>
          </a:p>
          <a:p>
            <a:pPr indent="354013" algn="just"/>
            <a:r>
              <a:rPr lang="ru-RU" sz="2400" dirty="0"/>
              <a:t>1.	участие представителей образовательных/научных организаций в деятельности экспертных и совещательных органов по предупреждению коррупции</a:t>
            </a:r>
          </a:p>
          <a:p>
            <a:pPr indent="354013" algn="just"/>
            <a:r>
              <a:rPr lang="ru-RU" sz="2400" dirty="0"/>
              <a:t>2.	решение задач антикоррупционного образования и пропаганды</a:t>
            </a:r>
          </a:p>
          <a:p>
            <a:pPr indent="354013" algn="just"/>
            <a:r>
              <a:rPr lang="ru-RU" sz="2400" dirty="0"/>
              <a:t>3.	осуществление взаимодействия органов государственной власти и местного самоуправления с образовательными/научными организациями как мера профилактики коррупции.</a:t>
            </a:r>
          </a:p>
        </p:txBody>
      </p:sp>
    </p:spTree>
    <p:extLst>
      <p:ext uri="{BB962C8B-B14F-4D97-AF65-F5344CB8AC3E}">
        <p14:creationId xmlns:p14="http://schemas.microsoft.com/office/powerpoint/2010/main" val="21045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054" y="350786"/>
            <a:ext cx="106556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600" dirty="0"/>
              <a:t>Более </a:t>
            </a:r>
            <a:r>
              <a:rPr lang="ru-RU" sz="2600" dirty="0">
                <a:solidFill>
                  <a:srgbClr val="C00000"/>
                </a:solidFill>
              </a:rPr>
              <a:t>конкретные меры </a:t>
            </a:r>
            <a:r>
              <a:rPr lang="ru-RU" sz="2600" dirty="0"/>
              <a:t>по предупреждению коррупции в сфере образования и науки закрепляются </a:t>
            </a:r>
            <a:r>
              <a:rPr lang="ru-RU" sz="2600" i="1" dirty="0"/>
              <a:t>в региональных программах и планах по противодействию коррупции, а также в актах органов исполнительной власти субъектов</a:t>
            </a:r>
            <a:r>
              <a:rPr lang="ru-RU" sz="2600" dirty="0"/>
              <a:t> РФ в сфере образования и науки:</a:t>
            </a:r>
          </a:p>
          <a:p>
            <a:pPr indent="354013" algn="just"/>
            <a:r>
              <a:rPr lang="ru-RU" sz="2600" dirty="0"/>
              <a:t>- подготовка и издание учебных методических пособий;</a:t>
            </a:r>
          </a:p>
          <a:p>
            <a:pPr indent="354013" algn="just"/>
            <a:r>
              <a:rPr lang="ru-RU" sz="2600" dirty="0"/>
              <a:t>- проведение научных исследований, поросов, анкетирования;</a:t>
            </a:r>
          </a:p>
          <a:p>
            <a:pPr indent="354013" algn="just"/>
            <a:r>
              <a:rPr lang="ru-RU" sz="2600" dirty="0"/>
              <a:t>- организация курсов повышения квалификации для работников образовательных и научных организаций, государственных и муниципальных служащих по проблематике противодействия коррупции;</a:t>
            </a:r>
          </a:p>
          <a:p>
            <a:pPr indent="354013" algn="just"/>
            <a:r>
              <a:rPr lang="ru-RU" sz="2600" dirty="0"/>
              <a:t>- введение в учебные планы определенных образовательных организаций (в частности, юридического профиля), специальных курсов, направленных на обучение навыкам предупреждения и противодействия коррупции</a:t>
            </a:r>
            <a:r>
              <a:rPr lang="ru-RU" sz="2600" dirty="0" smtClean="0"/>
              <a:t>;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0208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62" y="3913638"/>
            <a:ext cx="3657664" cy="277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0054" y="350786"/>
            <a:ext cx="10655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600" dirty="0" smtClean="0"/>
              <a:t>- </a:t>
            </a:r>
            <a:r>
              <a:rPr lang="ru-RU" sz="2600" dirty="0"/>
              <a:t>преподавание тематики противодействия коррупции в рамках программ переподготовки и повышения квалификации педагогических кадров;</a:t>
            </a:r>
          </a:p>
          <a:p>
            <a:pPr indent="354013" algn="just"/>
            <a:r>
              <a:rPr lang="ru-RU" sz="2600" dirty="0"/>
              <a:t>- введение в трудовые договоры, заключаемые соответствующим органом исполнительной власти субъекта РФ с руководителями бюджетных и автономных учреждений, обязанностей, предусмотренных ст. 133 ФЗ-273 «О противодействии коррупции» (обязанность организаций принимать меры по предупреждению коррупции и др.).</a:t>
            </a:r>
          </a:p>
        </p:txBody>
      </p:sp>
    </p:spTree>
    <p:extLst>
      <p:ext uri="{BB962C8B-B14F-4D97-AF65-F5344CB8AC3E}">
        <p14:creationId xmlns:p14="http://schemas.microsoft.com/office/powerpoint/2010/main" val="16684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802432" y="317850"/>
            <a:ext cx="11103429" cy="718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Письмо </a:t>
            </a:r>
            <a:r>
              <a:rPr lang="ru-RU" sz="2400" b="1" kern="0" dirty="0" err="1">
                <a:solidFill>
                  <a:srgbClr val="C00000"/>
                </a:solidFill>
                <a:cs typeface="Arial"/>
                <a:sym typeface="Arial"/>
              </a:rPr>
              <a:t>Минобрнауки</a:t>
            </a: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 России от 9 сентября № ВК-2227/08 </a:t>
            </a:r>
          </a:p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 smtClean="0">
                <a:solidFill>
                  <a:srgbClr val="C00000"/>
                </a:solidFill>
                <a:cs typeface="Arial"/>
                <a:sym typeface="Arial"/>
              </a:rPr>
              <a:t>«</a:t>
            </a: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О недопущении незаконных сборов денежных средств»</a:t>
            </a:r>
            <a:endParaRPr sz="2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432" y="1334574"/>
            <a:ext cx="106890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800" dirty="0">
                <a:solidFill>
                  <a:srgbClr val="2A3438"/>
                </a:solidFill>
              </a:rPr>
              <a:t>Органы государственной власти субъекта РФ, осуществляющие государственный контроль (надзор) в сфере образования, обязаны реагировать на сообщения граждан о незаконных сборах денежных средств с родителей (законных представителей) учащихся общеобразовательных организаций, проводить проверки по данным сообщениям и в рамках компетенции принимать исчерпывающие меры по пресечению и недопущению в дальнейшем незаконных </a:t>
            </a:r>
            <a:r>
              <a:rPr lang="ru-RU" sz="2800" dirty="0" smtClean="0">
                <a:solidFill>
                  <a:srgbClr val="2A3438"/>
                </a:solidFill>
              </a:rPr>
              <a:t>действий.</a:t>
            </a:r>
            <a:endParaRPr lang="ru-RU" sz="2800" dirty="0">
              <a:solidFill>
                <a:srgbClr val="2A3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335902" y="317850"/>
            <a:ext cx="11569959" cy="1585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Указ Президента РФ от 1 декабря 2006 г. № 642 </a:t>
            </a:r>
            <a:endParaRPr lang="ru-RU" sz="2400" b="1" kern="0" dirty="0" smtClean="0">
              <a:solidFill>
                <a:srgbClr val="C00000"/>
              </a:solidFill>
              <a:cs typeface="Arial"/>
              <a:sym typeface="Arial"/>
            </a:endParaRPr>
          </a:p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 smtClean="0">
                <a:solidFill>
                  <a:srgbClr val="C00000"/>
                </a:solidFill>
                <a:cs typeface="Arial"/>
                <a:sym typeface="Arial"/>
              </a:rPr>
              <a:t>«</a:t>
            </a: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О стратегии научно-технологического развития Российской Федерации» </a:t>
            </a:r>
            <a:r>
              <a:rPr lang="ru-RU" sz="2000" b="1" kern="0" dirty="0">
                <a:cs typeface="Arial"/>
                <a:sym typeface="Arial"/>
              </a:rPr>
              <a:t>(с учетом Указа Президента РФ от 15 марта 2021 г. № 142 «О мерах по повышению эффективности государственной научно-технической политики»)»</a:t>
            </a:r>
            <a:endParaRPr sz="2000" b="1" kern="0" dirty="0"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5902" y="2137007"/>
            <a:ext cx="115699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dirty="0" smtClean="0">
                <a:solidFill>
                  <a:srgbClr val="2A3438"/>
                </a:solidFill>
              </a:rPr>
              <a:t>- </a:t>
            </a:r>
            <a:r>
              <a:rPr lang="ru-RU" sz="2400" dirty="0" smtClean="0">
                <a:solidFill>
                  <a:srgbClr val="C00000"/>
                </a:solidFill>
              </a:rPr>
              <a:t>внедрение </a:t>
            </a:r>
            <a:r>
              <a:rPr lang="ru-RU" sz="2400" dirty="0">
                <a:solidFill>
                  <a:srgbClr val="C00000"/>
                </a:solidFill>
              </a:rPr>
              <a:t>в отечественную науку и научно-исследовательскую деятельность новых современных механизмов, направленных, в том числе и на профилактику коррупционных проявлений в данной </a:t>
            </a:r>
            <a:r>
              <a:rPr lang="ru-RU" sz="2400" dirty="0" smtClean="0">
                <a:solidFill>
                  <a:srgbClr val="C00000"/>
                </a:solidFill>
              </a:rPr>
              <a:t>сфере;</a:t>
            </a:r>
            <a:endParaRPr lang="ru-RU" sz="2400" dirty="0">
              <a:solidFill>
                <a:srgbClr val="C00000"/>
              </a:solidFill>
            </a:endParaRPr>
          </a:p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- комплексная система поддержки карьеры молодых исследователей;</a:t>
            </a:r>
          </a:p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- развитие конкурентоспособной системы охраны, управления и защиты прав интеллектуальной собственности;</a:t>
            </a:r>
          </a:p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- переход к новой модели финансового обеспечения научных организаций, гарантирующих стабильный объем базовых средств на проведение исследований и разработок;</a:t>
            </a:r>
          </a:p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- введение новой модели статистического наблюдения, точно отражающей влияние научно-технологической системы на социальные и экономические процессы.</a:t>
            </a:r>
          </a:p>
        </p:txBody>
      </p:sp>
    </p:spTree>
    <p:extLst>
      <p:ext uri="{BB962C8B-B14F-4D97-AF65-F5344CB8AC3E}">
        <p14:creationId xmlns:p14="http://schemas.microsoft.com/office/powerpoint/2010/main" val="24542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96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189874" y="873457"/>
            <a:ext cx="8002137" cy="1801506"/>
          </a:xfrm>
          <a:ln>
            <a:noFill/>
          </a:ln>
        </p:spPr>
        <p:txBody>
          <a:bodyPr/>
          <a:lstStyle/>
          <a:p>
            <a:r>
              <a:rPr lang="ru-RU" dirty="0" smtClean="0"/>
              <a:t>2</a:t>
            </a:r>
            <a:r>
              <a:rPr lang="ru-RU" dirty="0"/>
              <a:t>. Коррупционные </a:t>
            </a:r>
            <a:r>
              <a:rPr lang="ru-RU" dirty="0" smtClean="0"/>
              <a:t> риски в образовательных и научных учреждениях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189872" y="2682646"/>
            <a:ext cx="5604375" cy="545746"/>
          </a:xfrm>
        </p:spPr>
        <p:txBody>
          <a:bodyPr/>
          <a:lstStyle/>
          <a:p>
            <a:r>
              <a:rPr lang="ru-RU" cap="all" dirty="0" smtClean="0"/>
              <a:t>Тема 4</a:t>
            </a:r>
            <a:endParaRPr lang="ru-RU" cap="all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68"/>
            <a:ext cx="431800" cy="433387"/>
          </a:xfrm>
        </p:spPr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19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685" y="750631"/>
            <a:ext cx="4981432" cy="5445457"/>
          </a:xfrm>
          <a:noFill/>
        </p:spPr>
        <p:txBody>
          <a:bodyPr rtlCol="0" anchor="t"/>
          <a:lstStyle/>
          <a:p>
            <a:pPr marL="0" indent="541338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меры профилактики коррупции, реализуемые в организациях.</a:t>
            </a:r>
          </a:p>
          <a:p>
            <a:pPr marL="0" indent="541338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Коррупционные риски в образовательных и научных организациях </a:t>
            </a:r>
          </a:p>
          <a:p>
            <a:pPr marL="0" indent="541338"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Антикоррупционные стандарты в образовательных и научных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</a:t>
            </a:r>
          </a:p>
          <a:p>
            <a:pPr marL="0" indent="541338"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антикоррупционной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политики организаций в сфере образования и науки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541338">
              <a:buAutoNum type="arabicPeriod"/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 descr="Контрастный блок">
            <a:extLst>
              <a:ext uri="{FF2B5EF4-FFF2-40B4-BE49-F238E27FC236}">
                <a16:creationId xmlns:a16="http://schemas.microsoft.com/office/drawing/2014/main" xmlns="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780588" y="3655138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0" y="3769962"/>
            <a:ext cx="4648200" cy="985000"/>
          </a:xfrm>
        </p:spPr>
        <p:txBody>
          <a:bodyPr rtlCol="0"/>
          <a:lstStyle/>
          <a:p>
            <a:pPr rtl="0"/>
            <a:r>
              <a:rPr lang="ru-RU" sz="4800" dirty="0"/>
              <a:t>Вопросы лекции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543798" y="4749425"/>
            <a:ext cx="4648202" cy="777921"/>
          </a:xfrm>
        </p:spPr>
        <p:txBody>
          <a:bodyPr rtlCol="0"/>
          <a:lstStyle/>
          <a:p>
            <a:r>
              <a:rPr lang="ru-RU" dirty="0" smtClean="0"/>
              <a:t>Тема 4.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2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3713" y="6428096"/>
            <a:ext cx="914400" cy="214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3717" y="6535572"/>
            <a:ext cx="1096371" cy="259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10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3600" b="1" kern="0" dirty="0" smtClean="0">
                <a:solidFill>
                  <a:srgbClr val="2A3538"/>
                </a:solidFill>
                <a:cs typeface="Arial"/>
                <a:sym typeface="Arial"/>
              </a:rPr>
              <a:t>Коррупционные риски в образовательных и научных учреждениях</a:t>
            </a:r>
            <a:endParaRPr sz="36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052" y="1798404"/>
            <a:ext cx="108125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b="1" dirty="0">
                <a:solidFill>
                  <a:srgbClr val="C00000"/>
                </a:solidFill>
              </a:rPr>
              <a:t>Коррупционный риск </a:t>
            </a:r>
            <a:r>
              <a:rPr lang="ru-RU" sz="2400" dirty="0"/>
              <a:t>– это возможность проявления коррупционных отношений, наступления негативных последствий таких отношений.</a:t>
            </a:r>
          </a:p>
          <a:p>
            <a:pPr indent="354013" algn="just"/>
            <a:r>
              <a:rPr lang="ru-RU" sz="2400" dirty="0">
                <a:solidFill>
                  <a:srgbClr val="C00000"/>
                </a:solidFill>
              </a:rPr>
              <a:t>Целью оценки коррупционных рисков </a:t>
            </a:r>
            <a:r>
              <a:rPr lang="ru-RU" sz="2400" dirty="0"/>
              <a:t>является определение конкретных бизнес-процессов и деловых операций в деятельности организации, при реализации которых наиболее высока вероятность совершения работниками организации коррупционных правонарушений как в целях получения выгоды, так и в целях получения выгоды организацией.</a:t>
            </a:r>
          </a:p>
          <a:p>
            <a:pPr indent="354013" algn="just"/>
            <a:r>
              <a:rPr lang="ru-RU" sz="2400" dirty="0"/>
              <a:t>Оценку коррупционных рисков рекомендуется проводить как на стадии разработки антикоррупционной политики, так и после ее утверждения на регулярной основе.</a:t>
            </a:r>
          </a:p>
        </p:txBody>
      </p:sp>
    </p:spTree>
    <p:extLst>
      <p:ext uri="{BB962C8B-B14F-4D97-AF65-F5344CB8AC3E}">
        <p14:creationId xmlns:p14="http://schemas.microsoft.com/office/powerpoint/2010/main" val="9680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10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9000"/>
              <a:buFont typeface="Arial"/>
              <a:buNone/>
            </a:pPr>
            <a:r>
              <a:rPr lang="ru-RU" sz="3600" kern="0" dirty="0">
                <a:solidFill>
                  <a:srgbClr val="C00000"/>
                </a:solidFill>
                <a:cs typeface="Arial"/>
                <a:sym typeface="Arial"/>
              </a:rPr>
              <a:t>Высокий коррупционный риск </a:t>
            </a:r>
            <a:r>
              <a:rPr lang="ru-RU" sz="3600" kern="0" dirty="0">
                <a:solidFill>
                  <a:srgbClr val="2A3538"/>
                </a:solidFill>
                <a:cs typeface="Arial"/>
                <a:sym typeface="Arial"/>
              </a:rPr>
              <a:t>в образовательных и научных организациях</a:t>
            </a:r>
            <a:r>
              <a:rPr lang="ru-RU" sz="3600" kern="0" dirty="0" smtClean="0">
                <a:solidFill>
                  <a:srgbClr val="2A3538"/>
                </a:solidFill>
                <a:cs typeface="Arial"/>
                <a:sym typeface="Arial"/>
              </a:rPr>
              <a:t>:</a:t>
            </a:r>
            <a:endParaRPr sz="3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052" y="1798404"/>
            <a:ext cx="108125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dirty="0" smtClean="0"/>
              <a:t></a:t>
            </a:r>
            <a:r>
              <a:rPr lang="ru-RU" sz="2400" dirty="0"/>
              <a:t>	создание условий для внедрения инноваций, участие организации в различных программах, проектах и грантах;</a:t>
            </a:r>
          </a:p>
          <a:p>
            <a:pPr indent="354013" algn="just"/>
            <a:r>
              <a:rPr lang="ru-RU" sz="2400" dirty="0"/>
              <a:t>	осуществление государственных (муниципальных) закупок для нужд организации;</a:t>
            </a:r>
          </a:p>
          <a:p>
            <a:pPr indent="354013" algn="just"/>
            <a:r>
              <a:rPr lang="ru-RU" sz="2400" dirty="0"/>
              <a:t>	обеспечение эффективного взаимодействия с предприятиями, организациями;</a:t>
            </a:r>
          </a:p>
          <a:p>
            <a:pPr indent="354013" algn="just"/>
            <a:r>
              <a:rPr lang="ru-RU" sz="2400" dirty="0"/>
              <a:t>	осуществление подбора и расстановка кадров;</a:t>
            </a:r>
          </a:p>
          <a:p>
            <a:pPr indent="354013" algn="just"/>
            <a:r>
              <a:rPr lang="ru-RU" sz="2400" dirty="0"/>
              <a:t>	обеспечение эффективного взаимодействия и сотрудничество с органами государственной власти, местного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3065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10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9000"/>
              <a:buFont typeface="Arial"/>
              <a:buNone/>
            </a:pPr>
            <a:r>
              <a:rPr lang="ru-RU" sz="3600" kern="0" dirty="0">
                <a:solidFill>
                  <a:srgbClr val="C00000"/>
                </a:solidFill>
                <a:cs typeface="Arial"/>
                <a:sym typeface="Arial"/>
              </a:rPr>
              <a:t>Средний коррупционный риск </a:t>
            </a:r>
            <a:r>
              <a:rPr lang="ru-RU" sz="3600" kern="0" dirty="0">
                <a:cs typeface="Arial"/>
                <a:sym typeface="Arial"/>
              </a:rPr>
              <a:t>в образовательных и научных организациях: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0052" y="1798404"/>
            <a:ext cx="108125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dirty="0" smtClean="0"/>
              <a:t></a:t>
            </a:r>
            <a:r>
              <a:rPr lang="ru-RU" sz="2400" dirty="0"/>
              <a:t>	формирование фонда оплаты труда, в особенности стимулирующей части (надбавок, доплат);</a:t>
            </a:r>
          </a:p>
          <a:p>
            <a:pPr indent="354013" algn="just"/>
            <a:r>
              <a:rPr lang="ru-RU" sz="2400" dirty="0"/>
              <a:t>	утверждение структуры и штатного расписания организации;</a:t>
            </a:r>
          </a:p>
          <a:p>
            <a:pPr indent="354013" algn="just"/>
            <a:r>
              <a:rPr lang="ru-RU" sz="2400" dirty="0"/>
              <a:t>	определение стратегий развития, целей и задач организации;</a:t>
            </a:r>
          </a:p>
          <a:p>
            <a:pPr indent="354013" algn="just"/>
            <a:r>
              <a:rPr lang="ru-RU" sz="2400" dirty="0"/>
              <a:t>	создание условий, обеспечивающих участие родителей в управлении организацией;</a:t>
            </a:r>
          </a:p>
          <a:p>
            <a:pPr indent="354013" algn="just"/>
            <a:r>
              <a:rPr lang="ru-RU" sz="2400" dirty="0"/>
              <a:t>	обеспечение эффективного взаимодействия с общественностью, родителями/лицами их заменяющими;</a:t>
            </a:r>
          </a:p>
          <a:p>
            <a:pPr indent="354013" algn="just"/>
            <a:r>
              <a:rPr lang="ru-RU" sz="2400" dirty="0"/>
              <a:t>	привлечение для осуществления деятельности, предусмотренной уставом организации дополнительных источников финансовых и материальных средств со стороны благотворительных фондов/спонсоров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13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49"/>
            <a:ext cx="10655680" cy="181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>
              <a:buClr>
                <a:srgbClr val="2A3538"/>
              </a:buClr>
              <a:buSzPts val="9000"/>
              <a:buFont typeface="Arial"/>
              <a:buNone/>
            </a:pPr>
            <a:r>
              <a:rPr lang="ru-RU" sz="3600" kern="0" dirty="0">
                <a:solidFill>
                  <a:srgbClr val="2A3538"/>
                </a:solidFill>
                <a:cs typeface="Arial"/>
                <a:sym typeface="Arial"/>
              </a:rPr>
              <a:t>Для оценки рисков в организации наиболее оптимальной является оценка следующих «критических точек»: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0054" y="2397596"/>
            <a:ext cx="66138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ru-RU" sz="2800" dirty="0" smtClean="0"/>
              <a:t>непрозрачность </a:t>
            </a:r>
            <a:r>
              <a:rPr lang="ru-RU" sz="2800" dirty="0"/>
              <a:t>процессов;</a:t>
            </a:r>
          </a:p>
          <a:p>
            <a:pPr marL="457200" indent="-457200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ru-RU" sz="2800" dirty="0" smtClean="0"/>
              <a:t>возможность </a:t>
            </a:r>
            <a:r>
              <a:rPr lang="ru-RU" sz="2800" dirty="0"/>
              <a:t>принятия нескольких решений в зависимости от ситуации;</a:t>
            </a:r>
          </a:p>
          <a:p>
            <a:pPr marL="457200" indent="-457200">
              <a:buFont typeface="Wingdings" panose="05000000000000000000" pitchFamily="2" charset="2"/>
              <a:buChar char="ü"/>
              <a:tabLst>
                <a:tab pos="447675" algn="l"/>
              </a:tabLst>
            </a:pPr>
            <a:r>
              <a:rPr lang="ru-RU" sz="2800" dirty="0" smtClean="0"/>
              <a:t>возможность </a:t>
            </a:r>
            <a:r>
              <a:rPr lang="ru-RU" sz="2800" dirty="0"/>
              <a:t>руководителя использовать свою власть для получения дополнительных необходимых ресурсов.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96" y="1772816"/>
            <a:ext cx="4208335" cy="440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3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5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3200" kern="0" dirty="0">
                <a:solidFill>
                  <a:srgbClr val="2A3538"/>
                </a:solidFill>
                <a:cs typeface="Arial"/>
                <a:sym typeface="Arial"/>
              </a:rPr>
              <a:t>Коррупционные риски, с которыми сталкивается профессорско-преподавательский состав образовательной и научной организации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054" y="2022339"/>
            <a:ext cx="108422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можно сгруппировать по нескольким блокам:</a:t>
            </a:r>
          </a:p>
          <a:p>
            <a:r>
              <a:rPr lang="ru-RU" sz="2400" dirty="0"/>
              <a:t>- риски, связанные с возможным подкупом («вознаграждение» за экзамен, зачет, курсовую работу);</a:t>
            </a:r>
          </a:p>
          <a:p>
            <a:r>
              <a:rPr lang="ru-RU" sz="2400" dirty="0"/>
              <a:t>- риски, связанные с авторским правом (продажа дипломных работ и диссертаций, оформление учебных и методических работ за отдельную плату);</a:t>
            </a:r>
          </a:p>
          <a:p>
            <a:r>
              <a:rPr lang="ru-RU" sz="2400" dirty="0"/>
              <a:t>- риски поведенческого характера, связанные с образовательным процессом (покровительство отдельным студентам, сотрудникам, получение «премий» от руководства за продвижение обучающихся или некоторых работников, кумовство в трудовом коллективе и т.д.);</a:t>
            </a:r>
          </a:p>
          <a:p>
            <a:r>
              <a:rPr lang="ru-RU" sz="2400" dirty="0"/>
              <a:t>- диссертационный бизнес.</a:t>
            </a:r>
          </a:p>
        </p:txBody>
      </p:sp>
    </p:spTree>
    <p:extLst>
      <p:ext uri="{BB962C8B-B14F-4D97-AF65-F5344CB8AC3E}">
        <p14:creationId xmlns:p14="http://schemas.microsoft.com/office/powerpoint/2010/main" val="13509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96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189874" y="873457"/>
            <a:ext cx="8002137" cy="1801506"/>
          </a:xfrm>
          <a:ln>
            <a:noFill/>
          </a:ln>
        </p:spPr>
        <p:txBody>
          <a:bodyPr/>
          <a:lstStyle/>
          <a:p>
            <a:r>
              <a:rPr lang="ru-RU" dirty="0" smtClean="0"/>
              <a:t>3. </a:t>
            </a:r>
            <a:r>
              <a:rPr lang="ru-RU" dirty="0"/>
              <a:t>Антикоррупционные стандарты в образовательных и научных организациях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189872" y="2682646"/>
            <a:ext cx="5604375" cy="545746"/>
          </a:xfrm>
        </p:spPr>
        <p:txBody>
          <a:bodyPr/>
          <a:lstStyle/>
          <a:p>
            <a:r>
              <a:rPr lang="ru-RU" cap="all" dirty="0" smtClean="0"/>
              <a:t>Тема 4</a:t>
            </a:r>
            <a:endParaRPr lang="ru-RU" cap="all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68"/>
            <a:ext cx="431800" cy="433387"/>
          </a:xfrm>
        </p:spPr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25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72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3200" kern="0" dirty="0">
                <a:solidFill>
                  <a:srgbClr val="C00000"/>
                </a:solidFill>
                <a:cs typeface="Arial"/>
                <a:sym typeface="Arial"/>
              </a:rPr>
              <a:t>Антикоррупционные стандарты поведения </a:t>
            </a:r>
            <a:endParaRPr sz="3200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054" y="1119673"/>
            <a:ext cx="108422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представляют собой совокупность обязанностей, запретов, ограничений и рекомендаций, возлагаемых на лиц, замещающих государственные (муниципальные0 должности, государственных (муниципальных) служащих, работников организаций в целях предупреждения коррупции.</a:t>
            </a:r>
          </a:p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В </a:t>
            </a:r>
            <a:r>
              <a:rPr lang="ru-RU" sz="2400" dirty="0" smtClean="0">
                <a:solidFill>
                  <a:srgbClr val="2A3438"/>
                </a:solidFill>
              </a:rPr>
              <a:t>ФЗ </a:t>
            </a:r>
            <a:r>
              <a:rPr lang="ru-RU" sz="2400" dirty="0">
                <a:solidFill>
                  <a:srgbClr val="2A3438"/>
                </a:solidFill>
              </a:rPr>
              <a:t>«О противодействии коррупции» нормы, непосредственно закрепляющие антикоррупционные стандарты поведения работников образовательных и научных организаций, не установлены.</a:t>
            </a:r>
          </a:p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Федеральный закон «Об образовании в Российской Федерации» от 29 декабря 2012 г. № 273-ФЗ содержит лишь понятие конфликта интересов педагогического работника и некоторые положения по его урегулированию. Другие антикоррупционные стандарты поведения в отношении работников образовательных и научных организаций в названном Федеральном законе не установлены.</a:t>
            </a:r>
          </a:p>
        </p:txBody>
      </p:sp>
    </p:spTree>
    <p:extLst>
      <p:ext uri="{BB962C8B-B14F-4D97-AF65-F5344CB8AC3E}">
        <p14:creationId xmlns:p14="http://schemas.microsoft.com/office/powerpoint/2010/main" val="10188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96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3200" kern="0" dirty="0">
                <a:solidFill>
                  <a:srgbClr val="C00000"/>
                </a:solidFill>
                <a:cs typeface="Arial"/>
                <a:sym typeface="Arial"/>
              </a:rPr>
              <a:t>Антикоррупционные стандарты </a:t>
            </a:r>
            <a:r>
              <a:rPr lang="ru-RU" sz="3200" kern="0" dirty="0" smtClean="0">
                <a:solidFill>
                  <a:srgbClr val="C00000"/>
                </a:solidFill>
                <a:cs typeface="Arial"/>
                <a:sym typeface="Arial"/>
              </a:rPr>
              <a:t>поведения (НПА) </a:t>
            </a:r>
            <a:endParaRPr sz="3200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054" y="1287624"/>
            <a:ext cx="108422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2A3438"/>
                </a:solidFill>
              </a:rPr>
              <a:t>Приказ Министерства образования и науки РФ от 13 сентября 2013 г. № 1070 </a:t>
            </a:r>
            <a:r>
              <a:rPr lang="ru-RU" sz="2000" dirty="0">
                <a:solidFill>
                  <a:srgbClr val="2A3438"/>
                </a:solidFill>
              </a:rPr>
              <a:t>«Об утверждении перечня должностей в организациях, созданных для выполнения задач, поставленных перед Министерством образования и науки Российской Федерации, при назначении на которые граждане обязаны представлять сведения о своих доходах, об имуществе и обязательствах имущественного характера, а также сведения о доходах, об имуществе и обязательствах имущественного характера своих супруга (супруги) и несовершеннолетних детей и при замещении которых работники обязаны представлять сведения о своих доходах, об имуществе и обязательствах имущественного характера, а также сведения о доходах, об имуществе и обязательствах имущественного характера своих супруга (супруги) и несовершеннолетних детей, порядка предоставления гражданами, претендующими на замещение отдельных должностей на основании трудового договора в организациях, созданных для выполнения задач, поставленных перед Министерством образования и науки Российской Федерации, и работниками, замещающими должности в этих организациях».</a:t>
            </a:r>
          </a:p>
        </p:txBody>
      </p:sp>
    </p:spTree>
    <p:extLst>
      <p:ext uri="{BB962C8B-B14F-4D97-AF65-F5344CB8AC3E}">
        <p14:creationId xmlns:p14="http://schemas.microsoft.com/office/powerpoint/2010/main" val="36646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96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3200" kern="0" dirty="0">
                <a:solidFill>
                  <a:srgbClr val="C00000"/>
                </a:solidFill>
                <a:cs typeface="Arial"/>
                <a:sym typeface="Arial"/>
              </a:rPr>
              <a:t>Антикоррупционные стандарты </a:t>
            </a:r>
            <a:r>
              <a:rPr lang="ru-RU" sz="3200" kern="0" dirty="0" smtClean="0">
                <a:solidFill>
                  <a:srgbClr val="C00000"/>
                </a:solidFill>
                <a:cs typeface="Arial"/>
                <a:sym typeface="Arial"/>
              </a:rPr>
              <a:t>поведения (НПА) </a:t>
            </a:r>
            <a:endParaRPr sz="3200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054" y="1287624"/>
            <a:ext cx="10842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2A3438"/>
                </a:solidFill>
              </a:rPr>
              <a:t>Приказ Министерства образования и науки РФ от 28 октября 2015 г. № 1227 </a:t>
            </a:r>
            <a:r>
              <a:rPr lang="ru-RU" sz="2400" dirty="0">
                <a:solidFill>
                  <a:srgbClr val="2A3438"/>
                </a:solidFill>
              </a:rPr>
              <a:t>«О распространении на работников, замещающих отдельные должности на основании трудового договора в организациях, созданных для выполнения задач, поставленных перед Министерством образования и науки Российской Федерации, ограничений, запретов и обязанностей</a:t>
            </a:r>
            <a:r>
              <a:rPr lang="ru-RU" sz="2400" dirty="0" smtClean="0">
                <a:solidFill>
                  <a:srgbClr val="2A3438"/>
                </a:solidFill>
              </a:rPr>
              <a:t>».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2A3438"/>
                </a:solidFill>
              </a:rPr>
              <a:t>Постановление Правительства Российской Федерации от 05 июля 2013 г. № 568 (посл. ред.)</a:t>
            </a:r>
            <a:r>
              <a:rPr lang="ru-RU" sz="2400" dirty="0">
                <a:solidFill>
                  <a:srgbClr val="2A3438"/>
                </a:solidFill>
              </a:rPr>
              <a:t> «О распространении на отдельные категории ограничений, запретов и обязанностей, установленных Федеральным законом «О противодействии коррупции» и другими федеральными законами в целях противодействия коррупции»</a:t>
            </a:r>
            <a:endParaRPr lang="ru-RU" sz="2400" dirty="0" smtClean="0">
              <a:solidFill>
                <a:srgbClr val="2A3438"/>
              </a:solidFill>
            </a:endParaRPr>
          </a:p>
          <a:p>
            <a:pPr indent="354013" algn="just"/>
            <a:endParaRPr lang="ru-RU" sz="2400" dirty="0">
              <a:solidFill>
                <a:srgbClr val="2A3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802432" y="317850"/>
            <a:ext cx="11103429" cy="718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000" b="1" kern="0" dirty="0">
                <a:solidFill>
                  <a:srgbClr val="C00000"/>
                </a:solidFill>
                <a:cs typeface="Arial"/>
                <a:sym typeface="Arial"/>
              </a:rPr>
              <a:t>Постановление Правительства Российской Федерации </a:t>
            </a:r>
            <a:endParaRPr lang="ru-RU" sz="2000" b="1" kern="0" dirty="0" smtClean="0">
              <a:solidFill>
                <a:srgbClr val="C00000"/>
              </a:solidFill>
              <a:cs typeface="Arial"/>
              <a:sym typeface="Arial"/>
            </a:endParaRPr>
          </a:p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000" b="1" kern="0" dirty="0" smtClean="0">
                <a:solidFill>
                  <a:srgbClr val="C00000"/>
                </a:solidFill>
                <a:cs typeface="Arial"/>
                <a:sym typeface="Arial"/>
              </a:rPr>
              <a:t>от </a:t>
            </a:r>
            <a:r>
              <a:rPr lang="ru-RU" sz="2000" b="1" kern="0" dirty="0">
                <a:solidFill>
                  <a:srgbClr val="C00000"/>
                </a:solidFill>
                <a:cs typeface="Arial"/>
                <a:sym typeface="Arial"/>
              </a:rPr>
              <a:t>05 июля 2013 г. № 568 </a:t>
            </a:r>
            <a:endParaRPr sz="1400" b="1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432" y="1334574"/>
            <a:ext cx="106890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b="1" dirty="0">
                <a:solidFill>
                  <a:srgbClr val="2A3438"/>
                </a:solidFill>
              </a:rPr>
              <a:t>а) работник не вправе:</a:t>
            </a:r>
          </a:p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- принимать без письменного разрешения работодателя (его представителя) от иностранных государств, международных организаций награды, почетные и специальные звания (за исключением научных званий), если в его должностные обязанности входит взаимодействие с указанными организациями;</a:t>
            </a:r>
          </a:p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- входить в состав органов управления, попечительских или наблюдательных советов, иных органов иностранных некоммерческих неправительственных организаций и действующих на территории Российской Федерации их структурных подразделений, если иное не предусмотрено международным договором Российской Федерации или законодательством Российской Федерации;</a:t>
            </a:r>
          </a:p>
        </p:txBody>
      </p:sp>
    </p:spTree>
    <p:extLst>
      <p:ext uri="{BB962C8B-B14F-4D97-AF65-F5344CB8AC3E}">
        <p14:creationId xmlns:p14="http://schemas.microsoft.com/office/powerpoint/2010/main" val="3247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96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189874" y="873457"/>
            <a:ext cx="8002137" cy="1801506"/>
          </a:xfrm>
          <a:ln>
            <a:noFill/>
          </a:ln>
        </p:spPr>
        <p:txBody>
          <a:bodyPr/>
          <a:lstStyle/>
          <a:p>
            <a:r>
              <a:rPr lang="ru-RU" dirty="0" smtClean="0"/>
              <a:t>1. Основные </a:t>
            </a:r>
            <a:r>
              <a:rPr lang="ru-RU" dirty="0"/>
              <a:t>меры профилактики коррупции, реализуемые в </a:t>
            </a:r>
            <a:r>
              <a:rPr lang="ru-RU" dirty="0" smtClean="0"/>
              <a:t>организациях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189872" y="2682646"/>
            <a:ext cx="5604375" cy="545746"/>
          </a:xfrm>
        </p:spPr>
        <p:txBody>
          <a:bodyPr/>
          <a:lstStyle/>
          <a:p>
            <a:r>
              <a:rPr lang="ru-RU" cap="all" dirty="0" smtClean="0"/>
              <a:t>Тема 4</a:t>
            </a:r>
            <a:endParaRPr lang="ru-RU" cap="all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68"/>
            <a:ext cx="431800" cy="433387"/>
          </a:xfrm>
        </p:spPr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2431" y="326868"/>
            <a:ext cx="1068907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- заниматься без письменного разрешения работодателя (его представителя) оплачиваемой деятельностью, финансируемой исключительно за счет средств иностранных государств, международных и иностранных организаций, иностранных граждан и лиц без гражданства, если иное не предусмотрено международным договором Российской Федерации или законодательством Российской Федерации;</a:t>
            </a:r>
          </a:p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б) работнику запрещается получать в связи с исполнением трудовых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вознаграждения). Запрет не распространяется на случаи получения работником подарков в связи с протокольными мероприятиями, со служебными командировками, с другими официальными мероприятиями и иные случаи, установленные федеральными законами и иными нормативными правовыми актами, определяющими особенности правового положения и специфику трудовой деятельности работника;</a:t>
            </a:r>
          </a:p>
          <a:p>
            <a:pPr indent="354013" algn="just"/>
            <a:endParaRPr lang="ru-RU" sz="2400" dirty="0">
              <a:solidFill>
                <a:srgbClr val="2A3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820" y="326868"/>
            <a:ext cx="1108476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b="1" dirty="0">
                <a:solidFill>
                  <a:srgbClr val="2A3438"/>
                </a:solidFill>
              </a:rPr>
              <a:t>в) работник обязан:</a:t>
            </a:r>
          </a:p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- уведомлять работодателя (его представителя), органы прокуратуры или другие государственные органы об обращении к нему каких-либо лиц в целях склонения к совершению коррупционных правонарушений;</a:t>
            </a:r>
          </a:p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- представлять в установленном порядке сведения о своих доходах, расходах, об имуществе и обязательствах имущественного характера, а также о доходах, расходах, об имуществе и обязательствах имущественного характера своих супруги (супруга) и несовершеннолетних детей;</a:t>
            </a:r>
          </a:p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- принимать меры по недопущению любой возможности возникновения конфликта интересов и урегулированию возникшего конфликта интересов;</a:t>
            </a:r>
          </a:p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- уведомлять работодателя в порядке, определенном работодателем в соответствии с нормативными правовыми актами Российской Федерации, о личной заинтересованности при исполнении трудовых обязанностей, которая может привести к конфликту интересов, как только ему станет об этом известно;</a:t>
            </a:r>
          </a:p>
          <a:p>
            <a:pPr indent="354013" algn="just"/>
            <a:endParaRPr lang="ru-RU" sz="2400" dirty="0">
              <a:solidFill>
                <a:srgbClr val="2A3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819" y="905366"/>
            <a:ext cx="110847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b="1" dirty="0">
                <a:solidFill>
                  <a:srgbClr val="2A3438"/>
                </a:solidFill>
              </a:rPr>
              <a:t>в) работник обязан:</a:t>
            </a:r>
          </a:p>
          <a:p>
            <a:pPr indent="354013" algn="just"/>
            <a:r>
              <a:rPr lang="ru-RU" sz="2400" dirty="0" smtClean="0">
                <a:solidFill>
                  <a:srgbClr val="2A3438"/>
                </a:solidFill>
              </a:rPr>
              <a:t>- передавать </a:t>
            </a:r>
            <a:r>
              <a:rPr lang="ru-RU" sz="2400" dirty="0">
                <a:solidFill>
                  <a:srgbClr val="2A3438"/>
                </a:solidFill>
              </a:rPr>
              <a:t>в целях предотвращения конфликта интересов принадлежащие ему ценные бумаги (доли участия, паи в уставных (складочных) капиталах организаций) в доверительное управление в соответствии с гражданским законодательством Российской Федерации;</a:t>
            </a:r>
          </a:p>
          <a:p>
            <a:pPr indent="354013" algn="just"/>
            <a:r>
              <a:rPr lang="ru-RU" sz="2400" dirty="0">
                <a:solidFill>
                  <a:srgbClr val="2A3438"/>
                </a:solidFill>
              </a:rPr>
              <a:t>- уведомлять работодателя (его представителя) о получении работником подарка в случаях, предусмотренных подпунктом "б" настоящего пункта, и передавать указанный подарок, стоимость которого превышает 3 тыс. рублей, по акту соответственно в фонд или иную организацию с сохранением возможности его выкупа в порядке, установленном нормативными правовыми актами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0896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r="96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189874" y="873457"/>
            <a:ext cx="8002137" cy="1801506"/>
          </a:xfrm>
          <a:ln>
            <a:noFill/>
          </a:ln>
        </p:spPr>
        <p:txBody>
          <a:bodyPr/>
          <a:lstStyle/>
          <a:p>
            <a:r>
              <a:rPr lang="ru-RU" dirty="0" smtClean="0"/>
              <a:t>4. Особенности </a:t>
            </a:r>
            <a:r>
              <a:rPr lang="ru-RU" dirty="0"/>
              <a:t>антикоррупционной политики организаций в сфере образования и </a:t>
            </a:r>
            <a:r>
              <a:rPr lang="ru-RU" dirty="0" smtClean="0"/>
              <a:t>науки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189872" y="2682646"/>
            <a:ext cx="5604375" cy="545746"/>
          </a:xfrm>
        </p:spPr>
        <p:txBody>
          <a:bodyPr/>
          <a:lstStyle/>
          <a:p>
            <a:r>
              <a:rPr lang="ru-RU" cap="all" dirty="0" smtClean="0"/>
              <a:t>Тема 4</a:t>
            </a:r>
            <a:endParaRPr lang="ru-RU" cap="all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70668"/>
            <a:ext cx="431800" cy="433387"/>
          </a:xfrm>
        </p:spPr>
        <p:txBody>
          <a:bodyPr/>
          <a:lstStyle/>
          <a:p>
            <a:fld id="{19B51A1E-902D-48AF-9020-955120F399B6}" type="slidenum">
              <a:rPr lang="ru-RU" smtClean="0">
                <a:solidFill>
                  <a:srgbClr val="FFFFFF"/>
                </a:solidFill>
              </a:rPr>
              <a:pPr/>
              <a:t>33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10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3600" kern="0" dirty="0">
                <a:solidFill>
                  <a:srgbClr val="C00000"/>
                </a:solidFill>
                <a:cs typeface="Arial"/>
                <a:sym typeface="Arial"/>
              </a:rPr>
              <a:t>Антикоррупционная политика организации</a:t>
            </a:r>
            <a:endParaRPr sz="3600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8416" y="1443841"/>
            <a:ext cx="105173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dirty="0"/>
              <a:t>Организация должна разрабатывать и принимать меры по предупреждению коррупции – это комплекс мероприятий и документов.</a:t>
            </a:r>
          </a:p>
          <a:p>
            <a:pPr indent="354013" algn="just"/>
            <a:r>
              <a:rPr lang="ru-RU" sz="2400" dirty="0"/>
              <a:t>При разработке указанного комплекса мероприятий необходимо руководствоваться </a:t>
            </a:r>
            <a:r>
              <a:rPr lang="ru-RU" sz="2400" b="1" dirty="0"/>
              <a:t>Указом Президента от 2 апреля 2013 г. № 309 </a:t>
            </a:r>
            <a:r>
              <a:rPr lang="ru-RU" sz="2400" dirty="0"/>
              <a:t>(с изм. от 17 мая 2021 г.) и </a:t>
            </a:r>
            <a:r>
              <a:rPr lang="ru-RU" sz="2400" b="1" dirty="0"/>
              <a:t>Методическими рекомендациями по разработке и принятию мер по предупреждению и противодействию коррупции (Минтруда).</a:t>
            </a:r>
          </a:p>
          <a:p>
            <a:pPr indent="354013" algn="just"/>
            <a:r>
              <a:rPr lang="ru-RU" sz="2400" dirty="0">
                <a:solidFill>
                  <a:srgbClr val="C00000"/>
                </a:solidFill>
              </a:rPr>
              <a:t>Антикоррупционная политика организации </a:t>
            </a:r>
            <a:r>
              <a:rPr lang="ru-RU" sz="2400" dirty="0"/>
              <a:t>представляет собой комплекс взаимосвязанных принципов, процедур и мероприятий, направленных на профилактику и пресечение коррупционных правонарушений в деятельности данной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7828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149899"/>
            <a:ext cx="10655680" cy="76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3200" kern="0" dirty="0">
                <a:solidFill>
                  <a:srgbClr val="2A3538"/>
                </a:solidFill>
                <a:cs typeface="Arial"/>
                <a:sym typeface="Arial"/>
              </a:rPr>
              <a:t>Антикоррупционная политика организации включает: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6434" y="1082351"/>
            <a:ext cx="11282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4013" algn="l"/>
              </a:tabLst>
            </a:pPr>
            <a:r>
              <a:rPr lang="ru-RU" dirty="0"/>
              <a:t>	</a:t>
            </a:r>
            <a:r>
              <a:rPr lang="ru-RU" sz="2000" dirty="0"/>
              <a:t>цели и задачи внедрения антикоррупционной политики;</a:t>
            </a:r>
          </a:p>
          <a:p>
            <a:pPr>
              <a:tabLst>
                <a:tab pos="354013" algn="l"/>
              </a:tabLst>
            </a:pPr>
            <a:r>
              <a:rPr lang="ru-RU" sz="2000" dirty="0"/>
              <a:t>	используемые в политике понятия и определения;</a:t>
            </a:r>
          </a:p>
          <a:p>
            <a:pPr>
              <a:tabLst>
                <a:tab pos="354013" algn="l"/>
              </a:tabLst>
            </a:pPr>
            <a:r>
              <a:rPr lang="ru-RU" sz="2000" dirty="0"/>
              <a:t>	основные принципы антикоррупционной деятельности организации;</a:t>
            </a:r>
          </a:p>
          <a:p>
            <a:pPr>
              <a:tabLst>
                <a:tab pos="354013" algn="l"/>
              </a:tabLst>
            </a:pPr>
            <a:r>
              <a:rPr lang="ru-RU" sz="2000" dirty="0"/>
              <a:t>	область применения политики и круг лиц, попадающих под ее действие;</a:t>
            </a:r>
          </a:p>
          <a:p>
            <a:pPr>
              <a:tabLst>
                <a:tab pos="354013" algn="l"/>
              </a:tabLst>
            </a:pPr>
            <a:r>
              <a:rPr lang="ru-RU" sz="2000" dirty="0"/>
              <a:t>	определение должностных лиц, организации, ответственных за реализацию антикоррупционной политики;</a:t>
            </a:r>
          </a:p>
          <a:p>
            <a:pPr>
              <a:tabLst>
                <a:tab pos="354013" algn="l"/>
              </a:tabLst>
            </a:pPr>
            <a:r>
              <a:rPr lang="ru-RU" sz="2000" dirty="0"/>
              <a:t>	определение и закрепление обязанностей работников и организации, связанных с предупреждением и противодействием коррупции;</a:t>
            </a:r>
          </a:p>
          <a:p>
            <a:pPr>
              <a:tabLst>
                <a:tab pos="354013" algn="l"/>
              </a:tabLst>
            </a:pPr>
            <a:r>
              <a:rPr lang="ru-RU" sz="2000" dirty="0"/>
              <a:t>	установление перечня реализуемых организацией антикоррупционных мероприятий, стандартов и процедур и порядок их выполнения (применения), в </a:t>
            </a:r>
            <a:r>
              <a:rPr lang="ru-RU" sz="2000" dirty="0" err="1"/>
              <a:t>т.ч</a:t>
            </a:r>
            <a:r>
              <a:rPr lang="ru-RU" sz="2000" dirty="0"/>
              <a:t>. выявление и урегулирование коррупционных рисков, выявление и урегулирование конфликта интересов, внутренний контроль и аудит;</a:t>
            </a:r>
          </a:p>
          <a:p>
            <a:pPr>
              <a:tabLst>
                <a:tab pos="354013" algn="l"/>
              </a:tabLst>
            </a:pPr>
            <a:r>
              <a:rPr lang="ru-RU" sz="2000" dirty="0"/>
              <a:t>	ответственность сотрудников за несоблюдение требований антикоррупционной политики (например, принятие подарков);</a:t>
            </a:r>
          </a:p>
          <a:p>
            <a:pPr>
              <a:tabLst>
                <a:tab pos="354013" algn="l"/>
              </a:tabLst>
            </a:pPr>
            <a:r>
              <a:rPr lang="ru-RU" sz="2000" dirty="0"/>
              <a:t>	порядок пересмотра и внесения изменений в антикоррупционную политику;</a:t>
            </a:r>
          </a:p>
          <a:p>
            <a:pPr>
              <a:tabLst>
                <a:tab pos="354013" algn="l"/>
              </a:tabLst>
            </a:pPr>
            <a:r>
              <a:rPr lang="ru-RU" sz="2000" dirty="0"/>
              <a:t>	сотрудничество с правоохранительными органами в сфере противодействия коррупции.</a:t>
            </a:r>
          </a:p>
        </p:txBody>
      </p:sp>
    </p:spTree>
    <p:extLst>
      <p:ext uri="{BB962C8B-B14F-4D97-AF65-F5344CB8AC3E}">
        <p14:creationId xmlns:p14="http://schemas.microsoft.com/office/powerpoint/2010/main" val="26009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578498" y="317850"/>
            <a:ext cx="10972800" cy="93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800" b="1" kern="0" dirty="0">
                <a:solidFill>
                  <a:srgbClr val="2A3538"/>
                </a:solidFill>
                <a:cs typeface="Arial"/>
                <a:sym typeface="Arial"/>
              </a:rPr>
              <a:t>Рекомендуемые меры по предупреждению коррупции в организации</a:t>
            </a:r>
            <a:endParaRPr sz="28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869" y="1380932"/>
            <a:ext cx="112340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7675" algn="l"/>
              </a:tabLst>
            </a:pPr>
            <a:r>
              <a:rPr lang="ru-RU" sz="2400" dirty="0"/>
              <a:t>1.</a:t>
            </a:r>
            <a:r>
              <a:rPr lang="ru-RU" dirty="0"/>
              <a:t>	</a:t>
            </a:r>
            <a:r>
              <a:rPr lang="ru-RU" sz="2400" dirty="0"/>
              <a:t>определить ответственных за профилактику коррупционных и иных правонарушений;</a:t>
            </a:r>
          </a:p>
          <a:p>
            <a:pPr>
              <a:tabLst>
                <a:tab pos="447675" algn="l"/>
              </a:tabLst>
            </a:pPr>
            <a:r>
              <a:rPr lang="ru-RU" sz="2400" dirty="0"/>
              <a:t>2.	разработать программу, план по противодействию коррупции;</a:t>
            </a:r>
          </a:p>
          <a:p>
            <a:pPr>
              <a:tabLst>
                <a:tab pos="447675" algn="l"/>
              </a:tabLst>
            </a:pPr>
            <a:r>
              <a:rPr lang="ru-RU" sz="2400" dirty="0"/>
              <a:t>3.	принять кодекс этики и служебного поведения работников организации;</a:t>
            </a:r>
          </a:p>
          <a:p>
            <a:pPr>
              <a:tabLst>
                <a:tab pos="447675" algn="l"/>
              </a:tabLst>
            </a:pPr>
            <a:r>
              <a:rPr lang="ru-RU" sz="2400" dirty="0"/>
              <a:t>4.	создать комиссию по противодействию коррупции;</a:t>
            </a:r>
          </a:p>
          <a:p>
            <a:pPr>
              <a:tabLst>
                <a:tab pos="447675" algn="l"/>
              </a:tabLst>
            </a:pPr>
            <a:r>
              <a:rPr lang="ru-RU" sz="2400" dirty="0"/>
              <a:t>5.	создать на сайте страницу, посвященную противодействию коррупции, разместить там информацию об ответственном за противодействие коррупции, его телефоны;</a:t>
            </a:r>
          </a:p>
          <a:p>
            <a:pPr>
              <a:tabLst>
                <a:tab pos="447675" algn="l"/>
              </a:tabLst>
            </a:pPr>
            <a:r>
              <a:rPr lang="ru-RU" sz="2400" dirty="0"/>
              <a:t>6.	создать стенды по противодействию коррупции;</a:t>
            </a:r>
          </a:p>
          <a:p>
            <a:pPr>
              <a:tabLst>
                <a:tab pos="447675" algn="l"/>
              </a:tabLst>
            </a:pPr>
            <a:r>
              <a:rPr lang="ru-RU" sz="2400" dirty="0"/>
              <a:t>7.	проводить обучающие семинары для работников, где разбирать примеры недопустимого коррупционного поведения;</a:t>
            </a:r>
          </a:p>
          <a:p>
            <a:pPr>
              <a:tabLst>
                <a:tab pos="447675" algn="l"/>
              </a:tabLst>
            </a:pPr>
            <a:r>
              <a:rPr lang="ru-RU" sz="2400" dirty="0"/>
              <a:t>8.	проанализировать деятельность работников на наличие конфликта интересов, принять меры по ее предупреждению.</a:t>
            </a:r>
          </a:p>
        </p:txBody>
      </p:sp>
    </p:spTree>
    <p:extLst>
      <p:ext uri="{BB962C8B-B14F-4D97-AF65-F5344CB8AC3E}">
        <p14:creationId xmlns:p14="http://schemas.microsoft.com/office/powerpoint/2010/main" val="38217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578498" y="317850"/>
            <a:ext cx="10972800" cy="93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800" b="1" kern="0" dirty="0">
                <a:solidFill>
                  <a:srgbClr val="C00000"/>
                </a:solidFill>
                <a:cs typeface="Arial"/>
                <a:sym typeface="Arial"/>
              </a:rPr>
              <a:t>Цель </a:t>
            </a:r>
            <a:r>
              <a:rPr lang="ru-RU" sz="2800" b="1" kern="0" dirty="0" smtClean="0">
                <a:solidFill>
                  <a:srgbClr val="C00000"/>
                </a:solidFill>
                <a:cs typeface="Arial"/>
                <a:sym typeface="Arial"/>
              </a:rPr>
              <a:t>антикоррупционной </a:t>
            </a:r>
            <a:r>
              <a:rPr lang="ru-RU" sz="2800" b="1" kern="0" dirty="0">
                <a:solidFill>
                  <a:srgbClr val="C00000"/>
                </a:solidFill>
                <a:cs typeface="Arial"/>
                <a:sym typeface="Arial"/>
              </a:rPr>
              <a:t>программы образовательной/научной организации</a:t>
            </a:r>
            <a:endParaRPr sz="2800" b="1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94921" y="2063848"/>
            <a:ext cx="79870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2800" dirty="0">
                <a:solidFill>
                  <a:srgbClr val="C00000"/>
                </a:solidFill>
              </a:rPr>
              <a:t>Цель:</a:t>
            </a:r>
            <a:r>
              <a:rPr lang="ru-RU" sz="2800" dirty="0"/>
              <a:t> создание и внедрение организационно-правовых механизмов, нравственно-психологической атмосферы, направленных на эффективную профилактику и противодействие коррупции в образовательной/научной организации.</a:t>
            </a:r>
          </a:p>
          <a:p>
            <a:pPr>
              <a:tabLst>
                <a:tab pos="447675" algn="l"/>
              </a:tabLst>
            </a:pPr>
            <a:endParaRPr lang="ru-RU" sz="2400" dirty="0"/>
          </a:p>
        </p:txBody>
      </p:sp>
      <p:pic>
        <p:nvPicPr>
          <p:cNvPr id="4098" name="Picture 2" descr="Определение целей и основных задач проекта | Советы и рекоменд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3" y="1722390"/>
            <a:ext cx="2991239" cy="29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5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578498" y="152031"/>
            <a:ext cx="10972800" cy="46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800" b="1" kern="0" dirty="0" smtClean="0">
                <a:solidFill>
                  <a:srgbClr val="C00000"/>
                </a:solidFill>
                <a:cs typeface="Arial"/>
                <a:sym typeface="Arial"/>
              </a:rPr>
              <a:t>Задачи антикоррупционной программы</a:t>
            </a:r>
            <a:endParaRPr sz="2800" b="1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869" y="802738"/>
            <a:ext cx="112340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7675" algn="l"/>
              </a:tabLst>
            </a:pPr>
            <a:r>
              <a:rPr lang="ru-RU" sz="2000" dirty="0" smtClean="0"/>
              <a:t></a:t>
            </a:r>
            <a:r>
              <a:rPr lang="ru-RU" sz="2000" dirty="0"/>
              <a:t>	предупреждение коррупционных правонарушений среди участников образовательных отношений/работников научной организации;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	недопущение предпосылок, исключение возможности фактов коррупции в организации;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	обеспечение защиты и законных интересов граждан от негативных процессов и явлений, связанных с коррупцией, укрепление доверия граждан к деятельности руководства организации;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	оптимизация и конкретизация полномочий должностных лиц;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	формирование антикоррупционного сознания участников образовательных отношений /работников научной организации;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	разработка мер, направленных на обеспечение прозрачности действий ответственных лиц в условиях коррупционной ситуации;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	совершенствование методов обучения и воспитания нравственным нормам, составляющим основу личности, устойчивой против коррупции;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	разработка и внедрение организационно-правовых механизмов, снимающих возможность коррупционных действий;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	содействие реализации прав граждан на доступ к информации о деятельности образовательной / научной организации, в том числе через официальный сайт в сети Интернет.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25832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578498" y="170690"/>
            <a:ext cx="10972800" cy="119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800" b="1" kern="0" dirty="0">
                <a:solidFill>
                  <a:srgbClr val="C00000"/>
                </a:solidFill>
                <a:cs typeface="Arial"/>
                <a:sym typeface="Arial"/>
              </a:rPr>
              <a:t>Методические рекомендации по совершенствованию антикоррупционного управления в системе образования и сфере науки</a:t>
            </a:r>
            <a:endParaRPr sz="2800" b="1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8498" y="1754460"/>
            <a:ext cx="112340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7675" algn="l"/>
              </a:tabLst>
            </a:pPr>
            <a:r>
              <a:rPr lang="ru-RU" sz="2000" dirty="0"/>
              <a:t>При составлении плана мероприятий по противодействию коррупции в сферах образования и науки, следует особое внимание уделить таким направлениям работы, как: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1)	меры по недопущению коррупционных проявлений в наиболее подверженных коррупционным рискам направлениях работы, включая:</a:t>
            </a:r>
          </a:p>
          <a:p>
            <a:pPr marL="342900" indent="-342900">
              <a:buFontTx/>
              <a:buChar char="-"/>
              <a:tabLst>
                <a:tab pos="447675" algn="l"/>
              </a:tabLst>
            </a:pPr>
            <a:r>
              <a:rPr lang="ru-RU" sz="2000" dirty="0" smtClean="0"/>
              <a:t>прием</a:t>
            </a:r>
            <a:r>
              <a:rPr lang="ru-RU" sz="2000" dirty="0"/>
              <a:t>, перевод и отчисление обучающихся (воспитанников) из образовательных организаций (особое внимание дошкольным учреждениям, общеобразовательным организациям</a:t>
            </a:r>
            <a:r>
              <a:rPr lang="ru-RU" sz="2000" dirty="0" smtClean="0"/>
              <a:t>);</a:t>
            </a:r>
          </a:p>
          <a:p>
            <a:pPr marL="342900" indent="-342900">
              <a:buFontTx/>
              <a:buChar char="-"/>
              <a:tabLst>
                <a:tab pos="447675" algn="l"/>
              </a:tabLst>
            </a:pPr>
            <a:r>
              <a:rPr lang="ru-RU" sz="2000" dirty="0" smtClean="0"/>
              <a:t>проведение </a:t>
            </a:r>
            <a:r>
              <a:rPr lang="ru-RU" sz="2000" dirty="0"/>
              <a:t>государственной итоговой аттестации выпускников образовательных организаций, а также по программам подготовки научных и научно-педагогических кадров в аспирантуре (адъюнктуре);</a:t>
            </a:r>
          </a:p>
          <a:p>
            <a:pPr marL="342900" indent="-342900">
              <a:buFontTx/>
              <a:buChar char="-"/>
              <a:tabLst>
                <a:tab pos="447675" algn="l"/>
              </a:tabLst>
            </a:pPr>
            <a:r>
              <a:rPr lang="ru-RU" sz="2000" dirty="0" smtClean="0"/>
              <a:t>реализация </a:t>
            </a:r>
            <a:r>
              <a:rPr lang="ru-RU" sz="2000" dirty="0"/>
              <a:t>национальных проектов и целевых программ в сферах образования и науки, в том числе использование поступившего и закупленного в образовательные /научные организации оборудования в рамках федеральных и региональных целевых программ;</a:t>
            </a:r>
          </a:p>
          <a:p>
            <a:pPr marL="342900" indent="-342900">
              <a:buFontTx/>
              <a:buChar char="-"/>
              <a:tabLst>
                <a:tab pos="447675" algn="l"/>
              </a:tabLs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50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802432" y="317850"/>
            <a:ext cx="11103429" cy="718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Федеральный закон от 25 декабря 2008 г. № 273-ФЗ </a:t>
            </a:r>
            <a:endParaRPr lang="ru-RU" sz="2400" b="1" kern="0" dirty="0" smtClean="0">
              <a:solidFill>
                <a:srgbClr val="C00000"/>
              </a:solidFill>
              <a:cs typeface="Arial"/>
              <a:sym typeface="Arial"/>
            </a:endParaRPr>
          </a:p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 smtClean="0">
                <a:solidFill>
                  <a:srgbClr val="C00000"/>
                </a:solidFill>
                <a:cs typeface="Arial"/>
                <a:sym typeface="Arial"/>
              </a:rPr>
              <a:t>«</a:t>
            </a: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О противодействии коррупции»</a:t>
            </a:r>
            <a:endParaRPr sz="2400" b="1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432" y="1334574"/>
            <a:ext cx="106890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Ст.6 Меры по профилактике коррупции</a:t>
            </a:r>
          </a:p>
          <a:p>
            <a:pPr algn="just"/>
            <a:r>
              <a:rPr lang="ru-RU" sz="2000" dirty="0" smtClean="0"/>
              <a:t>1. Профилактика </a:t>
            </a:r>
            <a:r>
              <a:rPr lang="ru-RU" sz="2000" dirty="0"/>
              <a:t>коррупции осуществляется путем применения следующих основных мер:</a:t>
            </a:r>
          </a:p>
          <a:p>
            <a:pPr algn="just"/>
            <a:r>
              <a:rPr lang="ru-RU" sz="2000" dirty="0"/>
              <a:t>1) формирование в обществе нетерпимости к коррупционному поведению;</a:t>
            </a:r>
          </a:p>
          <a:p>
            <a:pPr algn="just"/>
            <a:r>
              <a:rPr lang="ru-RU" sz="2000" dirty="0"/>
              <a:t>2) антикоррупционная экспертиза правовых актов и их проектов;</a:t>
            </a:r>
          </a:p>
          <a:p>
            <a:pPr algn="just"/>
            <a:r>
              <a:rPr lang="ru-RU" sz="2000" dirty="0"/>
              <a:t>3) рассмотрение в федеральных органах государственной власти, органах государственной власти субъектов Российской Федерации, органах местного самоуправления, других органах, организациях, наделенных федеральным законом отдельными государственными или иными публичными полномочиями, не реже одного раза в квартал вопросов правоприменительной практики по результатам вступивших в законную силу решений судов, арбитражных судов о признании недействительными ненормативных правовых актов, незаконными решений и действий (бездействия) указанных органов, организаций и их должностных лиц в целях выработки и принятия мер по предупреждению и устранению причин выявленных </a:t>
            </a:r>
            <a:r>
              <a:rPr lang="ru-RU" sz="2000" dirty="0" smtClean="0"/>
              <a:t>нарушений.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3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547" y="354869"/>
            <a:ext cx="1123405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7675" algn="l"/>
              </a:tabLst>
            </a:pPr>
            <a:r>
              <a:rPr lang="ru-RU" sz="2000" dirty="0"/>
              <a:t>- проведение фундаментальных, поисковых и прикладных научных исследований, опытно-конструкторских и технологических работ по приоритетным направлениям развития науки;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- оказание населению платных образовательных и иных услуг;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- организация эффективности использования дорогостоящего оборудования;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- организация приема пожертвований от граждан и организаций;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- взаимодействие с гражданами и организациями;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- проведение аттестационных процедур;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2) обеспечение права граждан на доступ к информации о деятельности органов, осуществляющих управление в сферах образования и науки, муниципальных образовательных организаций, в том числе работа с обращениями граждан и организаций по вопросам образования и науки, мониторинг публикаций в средствах массовой информации о фактах коррупции в сферах образования и науки</a:t>
            </a:r>
            <a:r>
              <a:rPr lang="ru-RU" sz="2000" dirty="0" smtClean="0"/>
              <a:t>.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3) формирование обратной связи с гражданами и организациями (круглосуточные телефоны доверия, прямые линии, Интернет-приемные, личный прием руководящими работниками и т.д.), определение порядка обработки поступающих сообщений о коррупционных проявлениях, установка телефонного номера, работающего в круглосуточном режиме, назначение ответственного лица за ведение приема таких сообщений и передачу информации руководителю, размещение на сайте организации сведений о структуре, функциях организации, времени и месте приема граждан, представителей организаций руководством, порядке обжалования действий должностных лиц.</a:t>
            </a:r>
            <a:endParaRPr lang="ru-RU" sz="2000" dirty="0" smtClean="0"/>
          </a:p>
          <a:p>
            <a:pPr>
              <a:tabLst>
                <a:tab pos="447675" algn="l"/>
              </a:tabLst>
            </a:pPr>
            <a:endParaRPr lang="ru-RU" sz="2000" dirty="0"/>
          </a:p>
          <a:p>
            <a:pPr marL="342900" indent="-342900">
              <a:buFontTx/>
              <a:buChar char="-"/>
              <a:tabLst>
                <a:tab pos="447675" algn="l"/>
              </a:tabLs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120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547" y="354869"/>
            <a:ext cx="1123405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7675" algn="l"/>
              </a:tabLst>
            </a:pPr>
            <a:r>
              <a:rPr lang="ru-RU" sz="2000" dirty="0"/>
              <a:t>4) мероприятия по формированию нетерпимого отношения к проявлениям коррупции с юношеского возраста.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5) организация антикоррупционной пропаганды, проведение специализированных семинаров, занятий по вопросам антикоррупционного законодательства, соблюдения норм этики и морали при оказании услуг населению, разработка локальных актов, устанавливающих нормы служебного поведения работника образовательной/научной организации, проведение консультаций по вопросам их применения.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6) соблюдение механизма сдачи в аренду закрепленных за муниципальными образовательными/научными организациями объектов муниципальной собственности.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7) установление персональной ответственности за соблюдение законодательства при размещении заказов для муниципальных нужд.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8) организация антикоррупционной экспертизы проектов локальных правовых актов</a:t>
            </a:r>
            <a:r>
              <a:rPr lang="ru-RU" sz="2000" dirty="0" smtClean="0"/>
              <a:t>.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9) совершенствование механизма проема и расстановки кадров с целью отбора наиболее квалифицированных специалистов, особенно на руководящие должности, проверка сведений, представляемых гражданами, претендующими на замещение вакантных должностей в образовательных/научных организациях.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10) меры по контролю адекватности материальных стимулов в зависимости от объема и результатов работы при решении вопросов об установлении персональных надбавок и премировании работников.</a:t>
            </a:r>
          </a:p>
          <a:p>
            <a:pPr>
              <a:tabLst>
                <a:tab pos="447675" algn="l"/>
              </a:tabLst>
            </a:pPr>
            <a:endParaRPr lang="ru-RU" sz="2000" dirty="0"/>
          </a:p>
          <a:p>
            <a:pPr marL="342900" indent="-342900">
              <a:buFontTx/>
              <a:buChar char="-"/>
              <a:tabLst>
                <a:tab pos="447675" algn="l"/>
              </a:tabLs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14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547" y="354869"/>
            <a:ext cx="112340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7675" algn="l"/>
              </a:tabLst>
            </a:pPr>
            <a:r>
              <a:rPr lang="ru-RU" sz="2000" dirty="0"/>
              <a:t>11) наличие в штате работников, прошедших обучение по вопросам противодействия коррупции.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12) наличие приказа об утверждении порядка уведомления работниками о ставших известными им в связи с исполнением своих должностных обязанностей случаях коррупционных или иных правонарушений для проведения проверки таких сведений, а также порядка уведомления работодателя о фактах обращения в целях склонения работников к совершению коррупционных правонарушений.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13) наличие в должностных обязанностях работников обязанностей по соблюдению норм локальных актов, регулирующих вопросы этики служебного поведения и противодействия коррупции.</a:t>
            </a:r>
          </a:p>
          <a:p>
            <a:pPr>
              <a:tabLst>
                <a:tab pos="447675" algn="l"/>
              </a:tabLst>
            </a:pPr>
            <a:r>
              <a:rPr lang="ru-RU" sz="2000" dirty="0"/>
              <a:t>14) осуществление контроля за соблюдением гражданского и налогового законодательства при вручении подарков работникам образовательных/научных организаций.</a:t>
            </a:r>
          </a:p>
          <a:p>
            <a:pPr>
              <a:tabLst>
                <a:tab pos="447675" algn="l"/>
              </a:tabLst>
            </a:pPr>
            <a:endParaRPr lang="ru-RU" sz="2000" dirty="0"/>
          </a:p>
          <a:p>
            <a:pPr>
              <a:tabLst>
                <a:tab pos="447675" algn="l"/>
              </a:tabLst>
            </a:pPr>
            <a:endParaRPr lang="ru-RU" sz="2000" dirty="0"/>
          </a:p>
          <a:p>
            <a:pPr marL="342900" indent="-342900">
              <a:buFontTx/>
              <a:buChar char="-"/>
              <a:tabLst>
                <a:tab pos="447675" algn="l"/>
              </a:tabLs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90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10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3600" kern="0" dirty="0">
                <a:solidFill>
                  <a:srgbClr val="2A3538"/>
                </a:solidFill>
                <a:cs typeface="Arial"/>
                <a:sym typeface="Arial"/>
              </a:rPr>
              <a:t>Кодекс этики как инструмент предупреждения коррупции</a:t>
            </a:r>
            <a:endParaRPr sz="3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054" y="1788502"/>
            <a:ext cx="108312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tabLst>
                <a:tab pos="447675" algn="l"/>
              </a:tabLst>
            </a:pPr>
            <a:r>
              <a:rPr lang="ru-RU" sz="2800" dirty="0">
                <a:solidFill>
                  <a:srgbClr val="C00000"/>
                </a:solidFill>
              </a:rPr>
              <a:t>Кодекс этики </a:t>
            </a:r>
            <a:r>
              <a:rPr lang="ru-RU" sz="2800" dirty="0" smtClean="0">
                <a:solidFill>
                  <a:srgbClr val="C00000"/>
                </a:solidFill>
              </a:rPr>
              <a:t>педагогических/научных </a:t>
            </a:r>
            <a:r>
              <a:rPr lang="ru-RU" sz="2800" dirty="0">
                <a:solidFill>
                  <a:srgbClr val="C00000"/>
                </a:solidFill>
              </a:rPr>
              <a:t>работников организаций</a:t>
            </a:r>
            <a:r>
              <a:rPr lang="ru-RU" sz="2800" dirty="0">
                <a:solidFill>
                  <a:srgbClr val="2A3438"/>
                </a:solidFill>
              </a:rPr>
              <a:t>, осуществляющих </a:t>
            </a:r>
            <a:r>
              <a:rPr lang="ru-RU" sz="2800" dirty="0" smtClean="0">
                <a:solidFill>
                  <a:srgbClr val="2A3438"/>
                </a:solidFill>
              </a:rPr>
              <a:t>образовательную/научную </a:t>
            </a:r>
            <a:r>
              <a:rPr lang="ru-RU" sz="2800" dirty="0">
                <a:solidFill>
                  <a:srgbClr val="2A3438"/>
                </a:solidFill>
              </a:rPr>
              <a:t>деятельность представляет собой свод общих принципов профессиональной этики и основных правил поведения, которым рекомендуется руководствоваться </a:t>
            </a:r>
            <a:r>
              <a:rPr lang="ru-RU" sz="2800" dirty="0" smtClean="0">
                <a:solidFill>
                  <a:srgbClr val="2A3438"/>
                </a:solidFill>
              </a:rPr>
              <a:t>педагогическим/ </a:t>
            </a:r>
            <a:r>
              <a:rPr lang="ru-RU" sz="2800" dirty="0">
                <a:solidFill>
                  <a:srgbClr val="2A3438"/>
                </a:solidFill>
              </a:rPr>
              <a:t>научным работникам организаций, осуществляющих </a:t>
            </a:r>
            <a:r>
              <a:rPr lang="ru-RU" sz="2800" dirty="0" smtClean="0">
                <a:solidFill>
                  <a:srgbClr val="2A3438"/>
                </a:solidFill>
              </a:rPr>
              <a:t>образовательную/научную </a:t>
            </a:r>
            <a:r>
              <a:rPr lang="ru-RU" sz="2800" dirty="0">
                <a:solidFill>
                  <a:srgbClr val="2A3438"/>
                </a:solidFill>
              </a:rPr>
              <a:t>деятельность независимо от занимаемой ими должности.</a:t>
            </a:r>
          </a:p>
        </p:txBody>
      </p:sp>
    </p:spTree>
    <p:extLst>
      <p:ext uri="{BB962C8B-B14F-4D97-AF65-F5344CB8AC3E}">
        <p14:creationId xmlns:p14="http://schemas.microsoft.com/office/powerpoint/2010/main" val="18764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10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3600" kern="0" dirty="0">
                <a:solidFill>
                  <a:srgbClr val="C00000"/>
                </a:solidFill>
                <a:cs typeface="Arial"/>
                <a:sym typeface="Arial"/>
              </a:rPr>
              <a:t>Пропаганда антикоррупционной стратегии в образовательной /научной организации</a:t>
            </a:r>
            <a:endParaRPr sz="3600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pic>
        <p:nvPicPr>
          <p:cNvPr id="5122" name="Picture 2" descr="Противодействие корруп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18" y="1559690"/>
            <a:ext cx="9697552" cy="462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10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800" kern="0" dirty="0">
                <a:solidFill>
                  <a:srgbClr val="2A3538"/>
                </a:solidFill>
                <a:cs typeface="Arial"/>
                <a:sym typeface="Arial"/>
              </a:rPr>
              <a:t>Примерами общих обязанностей работников с предупреждением и противодействием коррупции могут быть следующие:</a:t>
            </a: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054" y="1788502"/>
            <a:ext cx="108312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ru-RU" sz="2000" dirty="0" smtClean="0"/>
              <a:t>воздерживаться </a:t>
            </a:r>
            <a:r>
              <a:rPr lang="ru-RU" sz="2000" dirty="0"/>
              <a:t>от совершения и (или) участия в совершении коррупционных правонарушений в интересах или от имени организации;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ru-RU" sz="2000" dirty="0" smtClean="0"/>
              <a:t>воздерживаться </a:t>
            </a:r>
            <a:r>
              <a:rPr lang="ru-RU" sz="2000" dirty="0"/>
              <a:t>от поведения, которое может быть истолковано окружающим как готовность совершить или участвовать в совершении коррупционного правонарушения в интересах или от имени организации;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ru-RU" sz="2000" dirty="0" smtClean="0"/>
              <a:t>незамедлительно </a:t>
            </a:r>
            <a:r>
              <a:rPr lang="ru-RU" sz="2000" dirty="0"/>
              <a:t>информировать непосредственного руководителя / лицо, ответственное за реализацию антикоррупционной политики / руководство организации о случаях склонения работника к совершению коррупционных правонарушений;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ru-RU" sz="2000" dirty="0" smtClean="0"/>
              <a:t>незамедлительно </a:t>
            </a:r>
            <a:r>
              <a:rPr lang="ru-RU" sz="2000" dirty="0"/>
              <a:t>информировать непосредственного начальника / лицо, ответственное за реализацию антикоррупционной политики / руководство организации о ставшей известной работнику информации о случаях совершения коррупционных правонарушений другими работниками, контрагентами организации или иными лицами;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447675" algn="l"/>
              </a:tabLst>
            </a:pPr>
            <a:r>
              <a:rPr lang="ru-RU" sz="2000" dirty="0" smtClean="0"/>
              <a:t>сообщить </a:t>
            </a:r>
            <a:r>
              <a:rPr lang="ru-RU" sz="2000" dirty="0"/>
              <a:t>непосредственному начальнику или иному ответственному лицу о возможности возникновения либо возникшем у работника конфликте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13060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76" y="3477506"/>
            <a:ext cx="4572000" cy="304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Google Shape;117;p8"/>
          <p:cNvSpPr/>
          <p:nvPr/>
        </p:nvSpPr>
        <p:spPr>
          <a:xfrm>
            <a:off x="720054" y="317850"/>
            <a:ext cx="10655680" cy="147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800" kern="0" dirty="0">
                <a:solidFill>
                  <a:srgbClr val="2A3538"/>
                </a:solidFill>
                <a:cs typeface="Arial"/>
                <a:sym typeface="Arial"/>
              </a:rPr>
              <a:t>Специальные обязанности в связи с предупреждением и противодействием коррупции могут устанавливаться для следующих категорий лиц, работающих в организации: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0054" y="1907846"/>
            <a:ext cx="10655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2400" dirty="0" smtClean="0"/>
              <a:t>1</a:t>
            </a:r>
            <a:r>
              <a:rPr lang="ru-RU" sz="2400" dirty="0"/>
              <a:t>.	Руководство организации;</a:t>
            </a:r>
          </a:p>
          <a:p>
            <a:pPr algn="just">
              <a:tabLst>
                <a:tab pos="447675" algn="l"/>
              </a:tabLst>
            </a:pPr>
            <a:r>
              <a:rPr lang="ru-RU" sz="2400" dirty="0"/>
              <a:t>2.	Лица, ответственные за реализацию антикоррупционной политики;</a:t>
            </a:r>
          </a:p>
          <a:p>
            <a:pPr algn="just">
              <a:tabLst>
                <a:tab pos="447675" algn="l"/>
              </a:tabLst>
            </a:pPr>
            <a:r>
              <a:rPr lang="ru-RU" sz="2400" dirty="0"/>
              <a:t>3.	Работники, чья деятельность связана с коррупционными рисками;</a:t>
            </a:r>
          </a:p>
          <a:p>
            <a:pPr algn="just">
              <a:tabLst>
                <a:tab pos="447675" algn="l"/>
              </a:tabLst>
            </a:pPr>
            <a:r>
              <a:rPr lang="ru-RU" sz="2400" dirty="0"/>
              <a:t>4.	Лица, осуществляющие внутренний контроль и аудит и т.д.</a:t>
            </a:r>
          </a:p>
        </p:txBody>
      </p:sp>
    </p:spTree>
    <p:extLst>
      <p:ext uri="{BB962C8B-B14F-4D97-AF65-F5344CB8AC3E}">
        <p14:creationId xmlns:p14="http://schemas.microsoft.com/office/powerpoint/2010/main" val="15776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720054" y="317850"/>
            <a:ext cx="10655680" cy="1100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800" kern="0" dirty="0">
                <a:solidFill>
                  <a:srgbClr val="2A3538"/>
                </a:solidFill>
                <a:cs typeface="Arial"/>
                <a:sym typeface="Arial"/>
              </a:rPr>
              <a:t>Примерный перечень антикоррупционных мероприятий, которые могут быть реализованы в организации</a:t>
            </a: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86964"/>
              </p:ext>
            </p:extLst>
          </p:nvPr>
        </p:nvGraphicFramePr>
        <p:xfrm>
          <a:off x="720054" y="1418252"/>
          <a:ext cx="10868566" cy="5057195"/>
        </p:xfrm>
        <a:graphic>
          <a:graphicData uri="http://schemas.openxmlformats.org/drawingml/2006/table">
            <a:tbl>
              <a:tblPr firstRow="1" firstCol="1" bandRow="1"/>
              <a:tblGrid>
                <a:gridCol w="2956207"/>
                <a:gridCol w="7912359"/>
              </a:tblGrid>
              <a:tr h="674293">
                <a:tc rowSpan="6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Нормативное обеспечение, закрепление стандартов поведения и декларация намерений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Разработка и принятие Кодекса этики и служебного поведения работников организации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Разработка и внедрение Положения о конфликте интересов, Декларации о конфликте интересов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Разработка и принятие правил, регламентирующих вопросы обмена подарками и знаками гостеприимства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Введение в договоры, связанные с хозяйственной деятельностью организации, стандартной антикоррупционной оговорки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Введение антикоррупционных положений в трудовые договора работников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Введение процедуры информирования работниками работодателя о случаях склонения их к совершению коррупционных нарушений и порядка рассмотрения таких сообщений, включая создание доступных каналов передачи обозначенной информации (механизма «обратной связи», телефона доверия и т.п.)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9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13244"/>
              </p:ext>
            </p:extLst>
          </p:nvPr>
        </p:nvGraphicFramePr>
        <p:xfrm>
          <a:off x="354562" y="298581"/>
          <a:ext cx="11532637" cy="6256638"/>
        </p:xfrm>
        <a:graphic>
          <a:graphicData uri="http://schemas.openxmlformats.org/drawingml/2006/table">
            <a:tbl>
              <a:tblPr firstRow="1" firstCol="1" bandRow="1"/>
              <a:tblGrid>
                <a:gridCol w="2948475"/>
                <a:gridCol w="8584162"/>
              </a:tblGrid>
              <a:tr h="1903443">
                <a:tc rowSpan="6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Разработка и введение специальных антикоррупционных процедур</a:t>
                      </a:r>
                    </a:p>
                  </a:txBody>
                  <a:tcPr marL="65271" marR="65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3540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Введение процедуры информирования работодателя о ставшей известной работнику информации о случаях совершения коррупционных правонарушений другими работниками, контрагентами организации или иными лицами и порядка рассмотрения таких сообщений, включая создание доступных каналов передачи обозначенной информации (механизмов «обратной связи», телефона доверия и т.п.)</a:t>
                      </a:r>
                    </a:p>
                  </a:txBody>
                  <a:tcPr marL="65271" marR="65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40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Введение процедуры информирования работниками работодателя о возникновении конфликта интересов и порядка урегулирования выявленного конфликта интересов</a:t>
                      </a:r>
                    </a:p>
                  </a:txBody>
                  <a:tcPr marL="65271" marR="65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938" indent="3460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Введение процедур защиты работников, сообщавших о коррупционных правонарушениях в деятельности организации, от формальных и неформальных санкций</a:t>
                      </a:r>
                    </a:p>
                  </a:txBody>
                  <a:tcPr marL="65271" marR="65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40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Ежегодное заполнение декларации о конфликте интересов</a:t>
                      </a:r>
                    </a:p>
                  </a:txBody>
                  <a:tcPr marL="65271" marR="65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40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Проведение периодической оценки коррупционных рисков в целях выявления сфер деятельности организации, наиболее подверженных таким рискам, и разработки соответствующих антикоррупционных мер</a:t>
                      </a:r>
                    </a:p>
                  </a:txBody>
                  <a:tcPr marL="65271" marR="65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40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Ротация работников, занимающих должности, связанные с высоким коррупционным риском</a:t>
                      </a:r>
                    </a:p>
                  </a:txBody>
                  <a:tcPr marL="65271" marR="652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3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029995"/>
              </p:ext>
            </p:extLst>
          </p:nvPr>
        </p:nvGraphicFramePr>
        <p:xfrm>
          <a:off x="466528" y="429207"/>
          <a:ext cx="11196736" cy="6080907"/>
        </p:xfrm>
        <a:graphic>
          <a:graphicData uri="http://schemas.openxmlformats.org/drawingml/2006/table">
            <a:tbl>
              <a:tblPr firstRow="1" firstCol="1" bandRow="1"/>
              <a:tblGrid>
                <a:gridCol w="3526974"/>
                <a:gridCol w="7669762"/>
              </a:tblGrid>
              <a:tr h="1283625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Обучение и информирование работников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3540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Ежегодное ознакомление работников под подпись с нормативными документами, регламентирующими вопросы предупреждения и противодействия коррупции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40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обучающих мероприятий по вопросам профилактики и противодействия коррупции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40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индивидуального консультирования работников по вопросам применения (соблюдения) антикоррупционных стандартов и процедур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75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соответствия внутреннего контроля и аудита организации требованиям антикоррупционной политики организации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3540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Осуществление контроля соблюдения внутренних процедур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7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40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Осуществление регулярного контроля данных бухгалтерского учета, наличия и достоверности первичных документов бухгалтерского учета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54013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Осуществление регулярного контроля экономической обоснованности расходов в сферах с высоким коррупционным риском: обмен подарками, представительские расходы, благотворительные пожертвования, вознаграждения внешним консультантам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7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802432" y="317850"/>
            <a:ext cx="11103429" cy="718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Федеральный закон от 25 декабря 2008 г. № 273-ФЗ </a:t>
            </a:r>
            <a:endParaRPr lang="ru-RU" sz="2400" b="1" kern="0" dirty="0" smtClean="0">
              <a:solidFill>
                <a:srgbClr val="C00000"/>
              </a:solidFill>
              <a:cs typeface="Arial"/>
              <a:sym typeface="Arial"/>
            </a:endParaRPr>
          </a:p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 smtClean="0">
                <a:solidFill>
                  <a:srgbClr val="C00000"/>
                </a:solidFill>
                <a:cs typeface="Arial"/>
                <a:sym typeface="Arial"/>
              </a:rPr>
              <a:t>«</a:t>
            </a: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О противодействии коррупции»</a:t>
            </a:r>
            <a:endParaRPr sz="2400" b="1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432" y="1334574"/>
            <a:ext cx="106890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Ст.6 Меры по профилактике </a:t>
            </a:r>
            <a:r>
              <a:rPr lang="ru-RU" sz="2000" b="1" dirty="0" smtClean="0"/>
              <a:t>коррупции </a:t>
            </a:r>
            <a:r>
              <a:rPr lang="ru-RU" sz="2000" b="1" i="1" dirty="0" smtClean="0"/>
              <a:t>(продолжение)</a:t>
            </a:r>
            <a:endParaRPr lang="ru-RU" sz="2000" b="1" i="1" dirty="0"/>
          </a:p>
          <a:p>
            <a:pPr algn="just"/>
            <a:r>
              <a:rPr lang="ru-RU" sz="2000" dirty="0"/>
              <a:t>4) предъявление в установленном законом порядке квалификационных требований к гражданам, претендующим на замещение государственных или муниципальных должностей и должностей государственной или муниципальной службы, а также проверка в установленном порядке сведений, представляемых указанными гражданами;</a:t>
            </a:r>
          </a:p>
          <a:p>
            <a:pPr algn="just"/>
            <a:r>
              <a:rPr lang="ru-RU" sz="2000" dirty="0"/>
              <a:t>5) установление в качестве основания для освобождения от замещаемой должности и (или) увольнения лица, замещающего должность государственной или муниципальной службы, включенную в перечень, установленный нормативными правовыми актами Российской Федерации, с замещаемой должности государственной или муниципальной службы или для применения в отношении его иных мер юридической ответственности непредставления им сведений либо представления заведомо недостоверных или неполных сведений о своих доходах, расходах, имуществе и обязательствах имущественного характера, а также представления заведомо ложных сведений о доходах, расходах, об имуществе и обязательствах имущественного характера своих супруги (супруга) и несовершеннолетних детей;</a:t>
            </a:r>
          </a:p>
        </p:txBody>
      </p:sp>
    </p:spTree>
    <p:extLst>
      <p:ext uri="{BB962C8B-B14F-4D97-AF65-F5344CB8AC3E}">
        <p14:creationId xmlns:p14="http://schemas.microsoft.com/office/powerpoint/2010/main" val="41074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52195"/>
              </p:ext>
            </p:extLst>
          </p:nvPr>
        </p:nvGraphicFramePr>
        <p:xfrm>
          <a:off x="783771" y="690465"/>
          <a:ext cx="10543592" cy="5094516"/>
        </p:xfrm>
        <a:graphic>
          <a:graphicData uri="http://schemas.openxmlformats.org/drawingml/2006/table">
            <a:tbl>
              <a:tblPr firstRow="1" firstCol="1" bandRow="1"/>
              <a:tblGrid>
                <a:gridCol w="3371808"/>
                <a:gridCol w="7171784"/>
              </a:tblGrid>
              <a:tr h="704461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Привлечение экспертов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Периодическое проведение аудита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Привлечение внешних независимых экспертов при осуществлении хозяйственной деятельности организации и организации антикоррупционных мер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923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Оценка результатов проводимой антикоррупционной работы и распространение отчетных материалов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регулярной оценки результатов работы по противодействию коррупции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и распространение отчетных материалов о проводимой работе и достигнутых результатах в сфере противодействия коррупции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7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Люди аплодируют">
            <a:extLst>
              <a:ext uri="{FF2B5EF4-FFF2-40B4-BE49-F238E27FC236}">
                <a16:creationId xmlns=""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sz="4800" dirty="0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58200" y="3957705"/>
            <a:ext cx="2910342" cy="855296"/>
          </a:xfrm>
        </p:spPr>
        <p:txBody>
          <a:bodyPr rtlCol="0"/>
          <a:lstStyle/>
          <a:p>
            <a:pPr rtl="0"/>
            <a:r>
              <a:rPr lang="ru-RU" sz="1700" dirty="0" err="1" smtClean="0"/>
              <a:t>К.ю.н</a:t>
            </a:r>
            <a:r>
              <a:rPr lang="ru-RU" sz="1700" dirty="0" smtClean="0"/>
              <a:t>., доцент </a:t>
            </a:r>
            <a:r>
              <a:rPr lang="ru-RU" sz="1700" dirty="0" err="1" smtClean="0"/>
              <a:t>Ачена</a:t>
            </a:r>
            <a:r>
              <a:rPr lang="ru-RU" sz="1700" dirty="0" smtClean="0"/>
              <a:t> Григорьева</a:t>
            </a:r>
            <a:endParaRPr lang="ru-RU" sz="1700" dirty="0"/>
          </a:p>
        </p:txBody>
      </p:sp>
      <p:pic>
        <p:nvPicPr>
          <p:cNvPr id="8" name="Графический объект 7" descr="Пользователь" title="Значок — имя докладчика">
            <a:extLst>
              <a:ext uri="{FF2B5EF4-FFF2-40B4-BE49-F238E27FC236}">
                <a16:creationId xmlns=""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51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558152" y="64008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802432" y="317850"/>
            <a:ext cx="11103429" cy="718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Федеральный закон от 25 декабря 2008 г. № 273-ФЗ </a:t>
            </a:r>
            <a:endParaRPr lang="ru-RU" sz="2400" b="1" kern="0" dirty="0" smtClean="0">
              <a:solidFill>
                <a:srgbClr val="C00000"/>
              </a:solidFill>
              <a:cs typeface="Arial"/>
              <a:sym typeface="Arial"/>
            </a:endParaRPr>
          </a:p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 smtClean="0">
                <a:solidFill>
                  <a:srgbClr val="C00000"/>
                </a:solidFill>
                <a:cs typeface="Arial"/>
                <a:sym typeface="Arial"/>
              </a:rPr>
              <a:t>«</a:t>
            </a: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О противодействии коррупции»</a:t>
            </a:r>
            <a:endParaRPr sz="2400" b="1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432" y="1334574"/>
            <a:ext cx="106890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Ст.6 Меры по профилактике </a:t>
            </a:r>
            <a:r>
              <a:rPr lang="ru-RU" sz="2000" b="1" dirty="0" smtClean="0"/>
              <a:t>коррупции </a:t>
            </a:r>
            <a:r>
              <a:rPr lang="ru-RU" sz="2000" b="1" i="1" dirty="0" smtClean="0"/>
              <a:t>(продолжение)</a:t>
            </a:r>
            <a:endParaRPr lang="ru-RU" sz="2000" b="1" i="1" dirty="0"/>
          </a:p>
          <a:p>
            <a:pPr algn="just"/>
            <a:r>
              <a:rPr lang="ru-RU" sz="2000" dirty="0"/>
              <a:t>6) внедрение в практику кадровой работы федеральных органов государственной власти, органов государственной власти субъектов Российской Федерации, органов местного самоуправления правила, в соответствии с которым длительное, безупречное и эффективное исполнение государственным или муниципальным служащим своих должностных обязанностей должно в обязательном порядке учитываться при назначении его на вышестоящую должность, присвоении ему воинского или специального звания, классного чина, дипломатического ранга или при его поощрении;</a:t>
            </a:r>
          </a:p>
          <a:p>
            <a:pPr algn="just"/>
            <a:r>
              <a:rPr lang="ru-RU" sz="2000" dirty="0"/>
              <a:t>7) развитие институтов общественного и парламентского контроля за соблюдением законодательства Российской Федерации о противодействии коррупции.</a:t>
            </a:r>
          </a:p>
        </p:txBody>
      </p:sp>
    </p:spTree>
    <p:extLst>
      <p:ext uri="{BB962C8B-B14F-4D97-AF65-F5344CB8AC3E}">
        <p14:creationId xmlns:p14="http://schemas.microsoft.com/office/powerpoint/2010/main" val="6738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802432" y="317850"/>
            <a:ext cx="11103429" cy="1221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ct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800" b="1" kern="0" dirty="0">
                <a:solidFill>
                  <a:srgbClr val="C00000"/>
                </a:solidFill>
                <a:cs typeface="Arial"/>
                <a:sym typeface="Arial"/>
              </a:rPr>
              <a:t>Антикоррупционная экспертиза правовых актов и их </a:t>
            </a:r>
            <a:r>
              <a:rPr lang="ru-RU" sz="2800" b="1" kern="0" dirty="0" smtClean="0">
                <a:solidFill>
                  <a:srgbClr val="C00000"/>
                </a:solidFill>
                <a:cs typeface="Arial"/>
                <a:sym typeface="Arial"/>
              </a:rPr>
              <a:t>проектов</a:t>
            </a:r>
            <a:endParaRPr sz="2800" b="1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431" y="1931733"/>
            <a:ext cx="1068907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- </a:t>
            </a:r>
            <a:r>
              <a:rPr lang="ru-RU" sz="2500" dirty="0" smtClean="0"/>
              <a:t>рассматривается </a:t>
            </a:r>
            <a:r>
              <a:rPr lang="ru-RU" sz="2500" b="1" i="1" dirty="0"/>
              <a:t>в числе основных мер, обеспечивающих профилактику коррупции.</a:t>
            </a:r>
          </a:p>
          <a:p>
            <a:pPr algn="just"/>
            <a:r>
              <a:rPr lang="ru-RU" sz="2500" dirty="0" smtClean="0"/>
              <a:t>     В </a:t>
            </a:r>
            <a:r>
              <a:rPr lang="ru-RU" sz="2500" dirty="0"/>
              <a:t>первую очередь </a:t>
            </a:r>
            <a:r>
              <a:rPr lang="ru-RU" sz="2500" dirty="0" smtClean="0"/>
              <a:t>локальные </a:t>
            </a:r>
            <a:r>
              <a:rPr lang="ru-RU" sz="2500" dirty="0"/>
              <a:t>акты организаций, осуществляющих образовательную и научную деятельность анализируются посредством </a:t>
            </a:r>
            <a:r>
              <a:rPr lang="ru-RU" sz="2500" b="1" i="1" dirty="0"/>
              <a:t>внутренней экспертизы</a:t>
            </a:r>
            <a:r>
              <a:rPr lang="ru-RU" sz="2500" dirty="0"/>
              <a:t>, при этом в основном она будет иметь выборочный, точечный характер.</a:t>
            </a:r>
          </a:p>
          <a:p>
            <a:pPr algn="just"/>
            <a:r>
              <a:rPr lang="ru-RU" sz="2500" dirty="0" smtClean="0"/>
              <a:t>      Требование </a:t>
            </a:r>
            <a:r>
              <a:rPr lang="ru-RU" sz="2500" dirty="0"/>
              <a:t>проверки всех локальных актов на предмет </a:t>
            </a:r>
            <a:r>
              <a:rPr lang="ru-RU" sz="2500" dirty="0" err="1"/>
              <a:t>коррупциогенности</a:t>
            </a:r>
            <a:r>
              <a:rPr lang="ru-RU" sz="2500" dirty="0"/>
              <a:t> не устанавливается, что с учетом объемов локального регулирования вполне объяснимо.</a:t>
            </a:r>
          </a:p>
        </p:txBody>
      </p:sp>
    </p:spTree>
    <p:extLst>
      <p:ext uri="{BB962C8B-B14F-4D97-AF65-F5344CB8AC3E}">
        <p14:creationId xmlns:p14="http://schemas.microsoft.com/office/powerpoint/2010/main" val="21668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1072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5494" y="398020"/>
            <a:ext cx="975601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800" dirty="0"/>
              <a:t>Вместе с тем, представляется целесообразным предусмотреть случаи проведения </a:t>
            </a:r>
            <a:r>
              <a:rPr lang="ru-RU" sz="2800" dirty="0">
                <a:solidFill>
                  <a:srgbClr val="C00000"/>
                </a:solidFill>
              </a:rPr>
              <a:t>обязательной предварительной</a:t>
            </a:r>
            <a:r>
              <a:rPr lang="ru-RU" sz="2800" b="1" dirty="0"/>
              <a:t> </a:t>
            </a:r>
            <a:r>
              <a:rPr lang="ru-RU" sz="2800" dirty="0"/>
              <a:t>антикоррупционной экспертизы локальных актов.</a:t>
            </a:r>
          </a:p>
          <a:p>
            <a:pPr indent="354013" algn="just"/>
            <a:r>
              <a:rPr lang="ru-RU" sz="2800" dirty="0"/>
              <a:t>Например, в этом имеется смысл при регулировании наиболее важных основных вопросов организации и осуществления образовательной деятельности, в </a:t>
            </a:r>
            <a:r>
              <a:rPr lang="ru-RU" sz="2800" dirty="0" smtClean="0"/>
              <a:t>частности: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/>
              <a:t>правил </a:t>
            </a:r>
            <a:r>
              <a:rPr lang="ru-RU" sz="2800" dirty="0"/>
              <a:t>приема </a:t>
            </a:r>
            <a:r>
              <a:rPr lang="ru-RU" sz="2800" dirty="0" smtClean="0"/>
              <a:t>обучающихся;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/>
              <a:t>порядка </a:t>
            </a:r>
            <a:r>
              <a:rPr lang="ru-RU" sz="2800" dirty="0"/>
              <a:t>осуществления контроля успеваемости и </a:t>
            </a:r>
            <a:r>
              <a:rPr lang="ru-RU" sz="2800" dirty="0" smtClean="0"/>
              <a:t>аттестации;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/>
              <a:t>контроля посещаемости;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/>
              <a:t>порядка </a:t>
            </a:r>
            <a:r>
              <a:rPr lang="ru-RU" sz="2800" dirty="0"/>
              <a:t>перевода, отчисления и восстановления </a:t>
            </a:r>
            <a:r>
              <a:rPr lang="ru-RU" sz="2800" dirty="0" smtClean="0"/>
              <a:t>обучающихся и др..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30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/>
          <p:nvPr/>
        </p:nvSpPr>
        <p:spPr>
          <a:xfrm>
            <a:off x="802432" y="317850"/>
            <a:ext cx="11103429" cy="7181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Федеральный закон от 25 декабря 2008 г. № 273-ФЗ </a:t>
            </a:r>
            <a:endParaRPr lang="ru-RU" sz="2400" b="1" kern="0" dirty="0" smtClean="0">
              <a:solidFill>
                <a:srgbClr val="C00000"/>
              </a:solidFill>
              <a:cs typeface="Arial"/>
              <a:sym typeface="Arial"/>
            </a:endParaRPr>
          </a:p>
          <a:p>
            <a:pPr algn="r">
              <a:buClr>
                <a:srgbClr val="2A3538"/>
              </a:buClr>
              <a:buSzPts val="9000"/>
              <a:buFont typeface="Arial"/>
              <a:buNone/>
            </a:pPr>
            <a:r>
              <a:rPr lang="ru-RU" sz="2400" b="1" kern="0" dirty="0" smtClean="0">
                <a:solidFill>
                  <a:srgbClr val="C00000"/>
                </a:solidFill>
                <a:cs typeface="Arial"/>
                <a:sym typeface="Arial"/>
              </a:rPr>
              <a:t>«</a:t>
            </a:r>
            <a:r>
              <a:rPr lang="ru-RU" sz="2400" b="1" kern="0" dirty="0">
                <a:solidFill>
                  <a:srgbClr val="C00000"/>
                </a:solidFill>
                <a:cs typeface="Arial"/>
                <a:sym typeface="Arial"/>
              </a:rPr>
              <a:t>О противодействии коррупции»</a:t>
            </a:r>
            <a:endParaRPr sz="2400" b="1" kern="0" dirty="0">
              <a:solidFill>
                <a:srgbClr val="C00000"/>
              </a:solidFill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2432" y="1334574"/>
            <a:ext cx="106890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Ст.13.3. Обязанность организаций принимать меры по предупреждению коррупции</a:t>
            </a:r>
          </a:p>
          <a:p>
            <a:pPr algn="just"/>
            <a:r>
              <a:rPr lang="ru-RU" sz="2000" dirty="0"/>
              <a:t>1. Организации обязаны разрабатывать и принимать меры по предупреждению коррупции.</a:t>
            </a:r>
          </a:p>
          <a:p>
            <a:pPr algn="just"/>
            <a:r>
              <a:rPr lang="ru-RU" sz="2000" dirty="0"/>
              <a:t>2. </a:t>
            </a:r>
            <a:r>
              <a:rPr lang="ru-RU" sz="2000" b="1" i="1" dirty="0"/>
              <a:t>Меры по предупреждению коррупции, принимаемые в организации</a:t>
            </a:r>
            <a:r>
              <a:rPr lang="ru-RU" sz="2000" dirty="0"/>
              <a:t>, могут включать:</a:t>
            </a:r>
          </a:p>
          <a:p>
            <a:pPr algn="just"/>
            <a:r>
              <a:rPr lang="ru-RU" sz="2000" dirty="0"/>
              <a:t>1) определение подразделений или должностных лиц, ответственных за профилактику коррупционных и иных правонарушений;</a:t>
            </a:r>
          </a:p>
          <a:p>
            <a:pPr algn="just"/>
            <a:r>
              <a:rPr lang="ru-RU" sz="2000" dirty="0"/>
              <a:t>2) сотрудничество организации с правоохранительными органами;</a:t>
            </a:r>
          </a:p>
          <a:p>
            <a:pPr algn="just"/>
            <a:r>
              <a:rPr lang="ru-RU" sz="2000" dirty="0"/>
              <a:t>3) разработку и внедрение в практику стандартов и процедур, направленных на обеспечение добросовестной работы организации;</a:t>
            </a:r>
          </a:p>
          <a:p>
            <a:pPr algn="just"/>
            <a:r>
              <a:rPr lang="ru-RU" sz="2000" dirty="0"/>
              <a:t>4) принятие кодекса этики и служебного поведения работников организации;</a:t>
            </a:r>
          </a:p>
          <a:p>
            <a:pPr algn="just"/>
            <a:r>
              <a:rPr lang="ru-RU" sz="2000" dirty="0"/>
              <a:t>5) предотвращение и урегулирование конфликта интересов;</a:t>
            </a:r>
          </a:p>
          <a:p>
            <a:pPr algn="just"/>
            <a:r>
              <a:rPr lang="ru-RU" sz="2000" dirty="0"/>
              <a:t>6) недопущение составления неофициальной отчетности и использования поддельных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4478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2.xml><?xml version="1.0" encoding="utf-8"?>
<a:theme xmlns:a="http://schemas.openxmlformats.org/drawingml/2006/main" name="1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19716558_TF16411250.potx" id="{A260DA37-CFC9-4D02-84AC-0507580D9156}" vid="{7B0E278F-2D2E-40C5-B449-266E5B0CACED}"/>
    </a:ext>
  </a:extLst>
</a:theme>
</file>

<file path=ppt/theme/theme3.xml><?xml version="1.0" encoding="utf-8"?>
<a:theme xmlns:a="http://schemas.openxmlformats.org/drawingml/2006/main" name="White">
  <a:themeElements>
    <a:clrScheme name="Custom 24">
      <a:dk1>
        <a:srgbClr val="2A3438"/>
      </a:dk1>
      <a:lt1>
        <a:srgbClr val="FFFFFF"/>
      </a:lt1>
      <a:dk2>
        <a:srgbClr val="53585F"/>
      </a:dk2>
      <a:lt2>
        <a:srgbClr val="DCDEE0"/>
      </a:lt2>
      <a:accent1>
        <a:srgbClr val="00AEED"/>
      </a:accent1>
      <a:accent2>
        <a:srgbClr val="0098CF"/>
      </a:accent2>
      <a:accent3>
        <a:srgbClr val="0089BD"/>
      </a:accent3>
      <a:accent4>
        <a:srgbClr val="0179A7"/>
      </a:accent4>
      <a:accent5>
        <a:srgbClr val="DCDDE0"/>
      </a:accent5>
      <a:accent6>
        <a:srgbClr val="00AEED"/>
      </a:accent6>
      <a:hlink>
        <a:srgbClr val="2A3438"/>
      </a:hlink>
      <a:folHlink>
        <a:srgbClr val="3D4C5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558_TF16411250.potx" id="{A260DA37-CFC9-4D02-84AC-0507580D9156}" vid="{7B0E278F-2D2E-40C5-B449-266E5B0CACED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6dc4bcd6-49db-4c07-9060-8acfc67cef9f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fb0879af-3eba-417a-a55a-ffe6dcd6ca77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Яркая бизнес-презентация</Template>
  <TotalTime>0</TotalTime>
  <Words>3798</Words>
  <Application>Microsoft Office PowerPoint</Application>
  <PresentationFormat>Произвольный</PresentationFormat>
  <Paragraphs>270</Paragraphs>
  <Slides>51</Slides>
  <Notes>47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51</vt:i4>
      </vt:variant>
    </vt:vector>
  </HeadingPairs>
  <TitlesOfParts>
    <vt:vector size="55" baseType="lpstr">
      <vt:lpstr>Тема Office</vt:lpstr>
      <vt:lpstr>1_Тема Office</vt:lpstr>
      <vt:lpstr>White</vt:lpstr>
      <vt:lpstr>2_Тема Office</vt:lpstr>
      <vt:lpstr>Тема 4. Антикоррупционные механизмы управления образовательными и научными организациями</vt:lpstr>
      <vt:lpstr>Вопросы лекции</vt:lpstr>
      <vt:lpstr>1. Основные меры профилактики коррупции, реализуемые в организациях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Коррупционные  риски в образовательных и научных учреждениях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Антикоррупционные стандарты в образовательных и научных организациях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Особенности антикоррупционной политики организаций в сфере образования и науки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2018-12-21T07:22:08Z</dcterms:created>
  <dcterms:modified xsi:type="dcterms:W3CDTF">2023-10-25T15:47:57Z</dcterms:modified>
</cp:coreProperties>
</file>